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1.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722" r:id="rId2"/>
    <p:sldMasterId id="2147483738" r:id="rId3"/>
    <p:sldMasterId id="2147483750" r:id="rId4"/>
    <p:sldMasterId id="2147483763" r:id="rId5"/>
    <p:sldMasterId id="2147483776" r:id="rId6"/>
    <p:sldMasterId id="2147483792" r:id="rId7"/>
    <p:sldMasterId id="2147483804" r:id="rId8"/>
    <p:sldMasterId id="2147483817" r:id="rId9"/>
    <p:sldMasterId id="2147483830" r:id="rId10"/>
    <p:sldMasterId id="2147483844" r:id="rId11"/>
    <p:sldMasterId id="2147483860" r:id="rId12"/>
  </p:sldMasterIdLst>
  <p:notesMasterIdLst>
    <p:notesMasterId r:id="rId69"/>
  </p:notesMasterIdLst>
  <p:sldIdLst>
    <p:sldId id="280" r:id="rId13"/>
    <p:sldId id="389" r:id="rId14"/>
    <p:sldId id="390" r:id="rId15"/>
    <p:sldId id="391" r:id="rId16"/>
    <p:sldId id="392" r:id="rId17"/>
    <p:sldId id="393" r:id="rId18"/>
    <p:sldId id="394" r:id="rId19"/>
    <p:sldId id="395" r:id="rId20"/>
    <p:sldId id="422" r:id="rId21"/>
    <p:sldId id="396" r:id="rId22"/>
    <p:sldId id="397" r:id="rId23"/>
    <p:sldId id="398" r:id="rId24"/>
    <p:sldId id="399" r:id="rId25"/>
    <p:sldId id="400" r:id="rId26"/>
    <p:sldId id="369" r:id="rId27"/>
    <p:sldId id="368" r:id="rId28"/>
    <p:sldId id="350" r:id="rId29"/>
    <p:sldId id="330" r:id="rId30"/>
    <p:sldId id="379" r:id="rId31"/>
    <p:sldId id="380" r:id="rId32"/>
    <p:sldId id="381" r:id="rId33"/>
    <p:sldId id="382" r:id="rId34"/>
    <p:sldId id="383" r:id="rId35"/>
    <p:sldId id="335" r:id="rId36"/>
    <p:sldId id="384" r:id="rId37"/>
    <p:sldId id="385" r:id="rId38"/>
    <p:sldId id="386" r:id="rId39"/>
    <p:sldId id="387" r:id="rId40"/>
    <p:sldId id="374" r:id="rId41"/>
    <p:sldId id="375" r:id="rId42"/>
    <p:sldId id="376" r:id="rId43"/>
    <p:sldId id="377" r:id="rId44"/>
    <p:sldId id="378" r:id="rId45"/>
    <p:sldId id="401"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5" r:id="rId60"/>
    <p:sldId id="416" r:id="rId61"/>
    <p:sldId id="417" r:id="rId62"/>
    <p:sldId id="418" r:id="rId63"/>
    <p:sldId id="419" r:id="rId64"/>
    <p:sldId id="420" r:id="rId65"/>
    <p:sldId id="421" r:id="rId66"/>
    <p:sldId id="356" r:id="rId67"/>
    <p:sldId id="35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2837"/>
    <a:srgbClr val="0E0506"/>
    <a:srgbClr val="000000"/>
    <a:srgbClr val="EFEEDB"/>
    <a:srgbClr val="D1B78B"/>
    <a:srgbClr val="6A5748"/>
    <a:srgbClr val="C2AEAA"/>
    <a:srgbClr val="98BEE3"/>
    <a:srgbClr val="F2F2F2"/>
    <a:srgbClr val="97BD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8679" autoAdjust="0"/>
  </p:normalViewPr>
  <p:slideViewPr>
    <p:cSldViewPr snapToGrid="0">
      <p:cViewPr varScale="1">
        <p:scale>
          <a:sx n="82" d="100"/>
          <a:sy n="82" d="100"/>
        </p:scale>
        <p:origin x="774" y="60"/>
      </p:cViewPr>
      <p:guideLst/>
    </p:cSldViewPr>
  </p:slideViewPr>
  <p:notesTextViewPr>
    <p:cViewPr>
      <p:scale>
        <a:sx n="1" d="1"/>
        <a:sy n="1" d="1"/>
      </p:scale>
      <p:origin x="0" y="0"/>
    </p:cViewPr>
  </p:notesTextViewPr>
  <p:sorterViewPr>
    <p:cViewPr>
      <p:scale>
        <a:sx n="100" d="100"/>
        <a:sy n="100" d="100"/>
      </p:scale>
      <p:origin x="0" y="-363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F01F8A-7090-4C95-B368-C3FA1D81951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CD37C136-0C0F-423A-A7DD-DCDC42AC1572}">
      <dgm:prSet phldrT="[Text]"/>
      <dgm:spPr/>
      <dgm:t>
        <a:bodyPr/>
        <a:lstStyle/>
        <a:p>
          <a:r>
            <a:rPr lang="en-US" dirty="0" smtClean="0"/>
            <a:t>Operation &amp; Support</a:t>
          </a:r>
          <a:endParaRPr lang="en-US" dirty="0"/>
        </a:p>
      </dgm:t>
    </dgm:pt>
    <dgm:pt modelId="{D446478B-0155-4E29-B873-EB833BA9E657}" type="parTrans" cxnId="{C24C0105-6415-415D-AA0E-BFAA8B45E463}">
      <dgm:prSet/>
      <dgm:spPr/>
      <dgm:t>
        <a:bodyPr/>
        <a:lstStyle/>
        <a:p>
          <a:endParaRPr lang="en-US"/>
        </a:p>
      </dgm:t>
    </dgm:pt>
    <dgm:pt modelId="{6EA5E30B-4A27-43D3-A2C1-AB312F274224}" type="sibTrans" cxnId="{C24C0105-6415-415D-AA0E-BFAA8B45E463}">
      <dgm:prSet/>
      <dgm:spPr/>
      <dgm:t>
        <a:bodyPr/>
        <a:lstStyle/>
        <a:p>
          <a:endParaRPr lang="en-US"/>
        </a:p>
      </dgm:t>
    </dgm:pt>
    <dgm:pt modelId="{8456E39A-6108-4F90-8F1C-E2E68DCF6571}">
      <dgm:prSet phldrT="[Text]"/>
      <dgm:spPr/>
      <dgm:t>
        <a:bodyPr/>
        <a:lstStyle/>
        <a:p>
          <a:r>
            <a:rPr lang="en-US" dirty="0" smtClean="0"/>
            <a:t>Customer call center (Manufacturer or Outsource)</a:t>
          </a:r>
          <a:endParaRPr lang="en-US" dirty="0"/>
        </a:p>
      </dgm:t>
    </dgm:pt>
    <dgm:pt modelId="{82A22946-BD24-468B-AFEC-ACC4FC135D23}" type="parTrans" cxnId="{DAAF81B1-ACDD-4CFF-AFFA-F5DA1744A570}">
      <dgm:prSet/>
      <dgm:spPr/>
      <dgm:t>
        <a:bodyPr/>
        <a:lstStyle/>
        <a:p>
          <a:endParaRPr lang="en-US"/>
        </a:p>
      </dgm:t>
    </dgm:pt>
    <dgm:pt modelId="{B160376F-186D-4DCF-91AB-7C63C1E0F104}" type="sibTrans" cxnId="{DAAF81B1-ACDD-4CFF-AFFA-F5DA1744A570}">
      <dgm:prSet/>
      <dgm:spPr/>
      <dgm:t>
        <a:bodyPr/>
        <a:lstStyle/>
        <a:p>
          <a:endParaRPr lang="en-US"/>
        </a:p>
      </dgm:t>
    </dgm:pt>
    <dgm:pt modelId="{B83F2566-69B0-4CFD-BDF2-9C2F27E3370C}">
      <dgm:prSet phldrT="[Text]"/>
      <dgm:spPr/>
      <dgm:t>
        <a:bodyPr/>
        <a:lstStyle/>
        <a:p>
          <a:r>
            <a:rPr lang="en-US" dirty="0" smtClean="0"/>
            <a:t>Solution help desk, solution operations (Microsoft and Partner)</a:t>
          </a:r>
          <a:endParaRPr lang="en-US" dirty="0"/>
        </a:p>
      </dgm:t>
    </dgm:pt>
    <dgm:pt modelId="{749E4D72-C994-46A6-A3E9-2A8A2F1A3F1D}" type="parTrans" cxnId="{D89E6196-606C-45DC-899D-13E6BB87BEDB}">
      <dgm:prSet/>
      <dgm:spPr/>
      <dgm:t>
        <a:bodyPr/>
        <a:lstStyle/>
        <a:p>
          <a:endParaRPr lang="en-US"/>
        </a:p>
      </dgm:t>
    </dgm:pt>
    <dgm:pt modelId="{753278DA-26D8-4CED-9E2B-AD1B7ED536DD}" type="sibTrans" cxnId="{D89E6196-606C-45DC-899D-13E6BB87BEDB}">
      <dgm:prSet/>
      <dgm:spPr/>
      <dgm:t>
        <a:bodyPr/>
        <a:lstStyle/>
        <a:p>
          <a:endParaRPr lang="en-US"/>
        </a:p>
      </dgm:t>
    </dgm:pt>
    <dgm:pt modelId="{E4F27D49-7F4F-43AA-9151-32411A2B6D2B}">
      <dgm:prSet phldrT="[Text]"/>
      <dgm:spPr/>
      <dgm:t>
        <a:bodyPr/>
        <a:lstStyle/>
        <a:p>
          <a:r>
            <a:rPr lang="en-US" dirty="0" smtClean="0"/>
            <a:t>Custom Development (Microsoft / Partner)</a:t>
          </a:r>
          <a:endParaRPr lang="en-US" dirty="0"/>
        </a:p>
      </dgm:t>
    </dgm:pt>
    <dgm:pt modelId="{7808EA9A-AE23-4FC7-B20A-B364570E4948}" type="parTrans" cxnId="{613E4357-80D1-49B2-9373-871C68E94DFE}">
      <dgm:prSet/>
      <dgm:spPr/>
      <dgm:t>
        <a:bodyPr/>
        <a:lstStyle/>
        <a:p>
          <a:endParaRPr lang="en-US"/>
        </a:p>
      </dgm:t>
    </dgm:pt>
    <dgm:pt modelId="{9FF12575-7195-45BC-BC0A-4F95B8FA778C}" type="sibTrans" cxnId="{613E4357-80D1-49B2-9373-871C68E94DFE}">
      <dgm:prSet/>
      <dgm:spPr/>
      <dgm:t>
        <a:bodyPr/>
        <a:lstStyle/>
        <a:p>
          <a:endParaRPr lang="en-US"/>
        </a:p>
      </dgm:t>
    </dgm:pt>
    <dgm:pt modelId="{DDC741C5-ACD1-4B97-A709-BFECD7E660B6}">
      <dgm:prSet phldrT="[Text]"/>
      <dgm:spPr/>
      <dgm:t>
        <a:bodyPr/>
        <a:lstStyle/>
        <a:p>
          <a:r>
            <a:rPr lang="en-US" dirty="0" smtClean="0"/>
            <a:t>Platform Customization</a:t>
          </a:r>
          <a:endParaRPr lang="en-US" dirty="0"/>
        </a:p>
      </dgm:t>
    </dgm:pt>
    <dgm:pt modelId="{CB2EAC3D-0E5D-482C-AEA5-087CE9513F9B}" type="parTrans" cxnId="{A5572F64-02DB-4411-BB94-484AFE43A43C}">
      <dgm:prSet/>
      <dgm:spPr/>
      <dgm:t>
        <a:bodyPr/>
        <a:lstStyle/>
        <a:p>
          <a:endParaRPr lang="en-US"/>
        </a:p>
      </dgm:t>
    </dgm:pt>
    <dgm:pt modelId="{2AE063BB-CEF6-444C-8F4C-7E0CD2D804B1}" type="sibTrans" cxnId="{A5572F64-02DB-4411-BB94-484AFE43A43C}">
      <dgm:prSet/>
      <dgm:spPr/>
      <dgm:t>
        <a:bodyPr/>
        <a:lstStyle/>
        <a:p>
          <a:endParaRPr lang="en-US"/>
        </a:p>
      </dgm:t>
    </dgm:pt>
    <dgm:pt modelId="{8788F1CA-051A-4D1D-BF12-9106FCC6BFD5}">
      <dgm:prSet phldrT="[Text]"/>
      <dgm:spPr/>
      <dgm:t>
        <a:bodyPr/>
        <a:lstStyle/>
        <a:p>
          <a:r>
            <a:rPr lang="en-US" dirty="0" smtClean="0"/>
            <a:t>Systems Integration</a:t>
          </a:r>
          <a:endParaRPr lang="en-US" dirty="0"/>
        </a:p>
      </dgm:t>
    </dgm:pt>
    <dgm:pt modelId="{47BB2445-60DD-494F-8957-C4065C282EF1}" type="parTrans" cxnId="{F746A6FC-FFA8-47D7-860A-060D3D7346D1}">
      <dgm:prSet/>
      <dgm:spPr/>
      <dgm:t>
        <a:bodyPr/>
        <a:lstStyle/>
        <a:p>
          <a:endParaRPr lang="en-US"/>
        </a:p>
      </dgm:t>
    </dgm:pt>
    <dgm:pt modelId="{0D0DD090-827B-4E13-9780-733DFCE37E5A}" type="sibTrans" cxnId="{F746A6FC-FFA8-47D7-860A-060D3D7346D1}">
      <dgm:prSet/>
      <dgm:spPr/>
      <dgm:t>
        <a:bodyPr/>
        <a:lstStyle/>
        <a:p>
          <a:endParaRPr lang="en-US"/>
        </a:p>
      </dgm:t>
    </dgm:pt>
    <dgm:pt modelId="{562C4F8B-1693-437C-B157-50EBDC1A08E7}">
      <dgm:prSet phldrT="[Text]"/>
      <dgm:spPr/>
      <dgm:t>
        <a:bodyPr/>
        <a:lstStyle/>
        <a:p>
          <a:r>
            <a:rPr lang="en-US" dirty="0" smtClean="0"/>
            <a:t>Microsoft Core Solution Platform</a:t>
          </a:r>
          <a:endParaRPr lang="en-US" dirty="0"/>
        </a:p>
      </dgm:t>
    </dgm:pt>
    <dgm:pt modelId="{7713E216-CC35-4406-AF18-6DCE679E7CC7}" type="parTrans" cxnId="{277468FA-4D05-4DFD-A82D-5D830EA5226F}">
      <dgm:prSet/>
      <dgm:spPr/>
      <dgm:t>
        <a:bodyPr/>
        <a:lstStyle/>
        <a:p>
          <a:endParaRPr lang="en-US"/>
        </a:p>
      </dgm:t>
    </dgm:pt>
    <dgm:pt modelId="{0A61F7D4-7BDC-4768-A094-1405EB0AED79}" type="sibTrans" cxnId="{277468FA-4D05-4DFD-A82D-5D830EA5226F}">
      <dgm:prSet/>
      <dgm:spPr/>
      <dgm:t>
        <a:bodyPr/>
        <a:lstStyle/>
        <a:p>
          <a:endParaRPr lang="en-US"/>
        </a:p>
      </dgm:t>
    </dgm:pt>
    <dgm:pt modelId="{919618C2-2FC4-41A9-BA88-437FB497A6D1}">
      <dgm:prSet phldrT="[Text]"/>
      <dgm:spPr/>
      <dgm:t>
        <a:bodyPr/>
        <a:lstStyle/>
        <a:p>
          <a:r>
            <a:rPr lang="en-US" dirty="0" smtClean="0"/>
            <a:t>Core Platform Services</a:t>
          </a:r>
          <a:endParaRPr lang="en-US" dirty="0"/>
        </a:p>
      </dgm:t>
    </dgm:pt>
    <dgm:pt modelId="{74707C5B-3E63-4550-ABFF-B40C76E96043}" type="parTrans" cxnId="{C1BC8499-9E93-48D3-8BF6-A6E962F756E5}">
      <dgm:prSet/>
      <dgm:spPr/>
      <dgm:t>
        <a:bodyPr/>
        <a:lstStyle/>
        <a:p>
          <a:endParaRPr lang="en-US"/>
        </a:p>
      </dgm:t>
    </dgm:pt>
    <dgm:pt modelId="{4505009A-DF79-41F7-8A06-F8BD7CE2A166}" type="sibTrans" cxnId="{C1BC8499-9E93-48D3-8BF6-A6E962F756E5}">
      <dgm:prSet/>
      <dgm:spPr/>
      <dgm:t>
        <a:bodyPr/>
        <a:lstStyle/>
        <a:p>
          <a:endParaRPr lang="en-US"/>
        </a:p>
      </dgm:t>
    </dgm:pt>
    <dgm:pt modelId="{52359057-91A4-4E47-A30D-8BCA6BDBF15C}">
      <dgm:prSet phldrT="[Text]"/>
      <dgm:spPr/>
      <dgm:t>
        <a:bodyPr/>
        <a:lstStyle/>
        <a:p>
          <a:r>
            <a:rPr lang="en-US" dirty="0" smtClean="0"/>
            <a:t>Unified Communication and Collaboration</a:t>
          </a:r>
          <a:endParaRPr lang="en-US" dirty="0"/>
        </a:p>
      </dgm:t>
    </dgm:pt>
    <dgm:pt modelId="{E26FE411-C8C6-4732-9FAF-D4A16C82AAC9}" type="parTrans" cxnId="{5710FD64-856A-400A-8C45-31F870BD502F}">
      <dgm:prSet/>
      <dgm:spPr/>
      <dgm:t>
        <a:bodyPr/>
        <a:lstStyle/>
        <a:p>
          <a:endParaRPr lang="en-US"/>
        </a:p>
      </dgm:t>
    </dgm:pt>
    <dgm:pt modelId="{9B2197E9-7D36-407B-B0CA-52B4AB56EE00}" type="sibTrans" cxnId="{5710FD64-856A-400A-8C45-31F870BD502F}">
      <dgm:prSet/>
      <dgm:spPr/>
      <dgm:t>
        <a:bodyPr/>
        <a:lstStyle/>
        <a:p>
          <a:endParaRPr lang="en-US"/>
        </a:p>
      </dgm:t>
    </dgm:pt>
    <dgm:pt modelId="{492AB472-C41E-4946-B9EA-503B5BE9B148}">
      <dgm:prSet phldrT="[Text]"/>
      <dgm:spPr/>
      <dgm:t>
        <a:bodyPr/>
        <a:lstStyle/>
        <a:p>
          <a:r>
            <a:rPr lang="en-US" dirty="0" smtClean="0"/>
            <a:t>Dynamics CRM and ERP</a:t>
          </a:r>
          <a:endParaRPr lang="en-US" dirty="0"/>
        </a:p>
      </dgm:t>
    </dgm:pt>
    <dgm:pt modelId="{6D22C564-11AF-4F44-8DEF-FB117728F30C}" type="parTrans" cxnId="{68969ABF-676A-4E93-A44F-84C679B97AE1}">
      <dgm:prSet/>
      <dgm:spPr/>
      <dgm:t>
        <a:bodyPr/>
        <a:lstStyle/>
        <a:p>
          <a:endParaRPr lang="en-US"/>
        </a:p>
      </dgm:t>
    </dgm:pt>
    <dgm:pt modelId="{30D39A0C-D6CE-4CDE-849A-B1511D084E0E}" type="sibTrans" cxnId="{68969ABF-676A-4E93-A44F-84C679B97AE1}">
      <dgm:prSet/>
      <dgm:spPr/>
      <dgm:t>
        <a:bodyPr/>
        <a:lstStyle/>
        <a:p>
          <a:endParaRPr lang="en-US"/>
        </a:p>
      </dgm:t>
    </dgm:pt>
    <dgm:pt modelId="{0726DBB8-CFCD-4833-A68D-5B4A0A522C5C}">
      <dgm:prSet phldrT="[Text]"/>
      <dgm:spPr/>
      <dgm:t>
        <a:bodyPr/>
        <a:lstStyle/>
        <a:p>
          <a:r>
            <a:rPr lang="en-US" dirty="0" smtClean="0"/>
            <a:t>Solution Development</a:t>
          </a:r>
          <a:endParaRPr lang="en-US" dirty="0"/>
        </a:p>
      </dgm:t>
    </dgm:pt>
    <dgm:pt modelId="{31A1C631-B666-4984-9021-7DD6D074EA1B}" type="parTrans" cxnId="{9441E566-1514-4435-9315-3C9EB794BE7A}">
      <dgm:prSet/>
      <dgm:spPr/>
      <dgm:t>
        <a:bodyPr/>
        <a:lstStyle/>
        <a:p>
          <a:endParaRPr lang="en-US"/>
        </a:p>
      </dgm:t>
    </dgm:pt>
    <dgm:pt modelId="{91EF5753-0110-45ED-ABC3-D6713928A268}" type="sibTrans" cxnId="{9441E566-1514-4435-9315-3C9EB794BE7A}">
      <dgm:prSet/>
      <dgm:spPr/>
      <dgm:t>
        <a:bodyPr/>
        <a:lstStyle/>
        <a:p>
          <a:endParaRPr lang="en-US"/>
        </a:p>
      </dgm:t>
    </dgm:pt>
    <dgm:pt modelId="{8E52811B-ED4B-4201-80E2-1F5C641F1CE8}" type="pres">
      <dgm:prSet presAssocID="{1AF01F8A-7090-4C95-B368-C3FA1D81951B}" presName="Name0" presStyleCnt="0">
        <dgm:presLayoutVars>
          <dgm:chMax val="3"/>
          <dgm:chPref val="1"/>
          <dgm:dir/>
          <dgm:animLvl val="lvl"/>
          <dgm:resizeHandles/>
        </dgm:presLayoutVars>
      </dgm:prSet>
      <dgm:spPr/>
      <dgm:t>
        <a:bodyPr/>
        <a:lstStyle/>
        <a:p>
          <a:endParaRPr lang="en-US"/>
        </a:p>
      </dgm:t>
    </dgm:pt>
    <dgm:pt modelId="{CA56BB64-435A-4121-B67C-0FBCA082AC1E}" type="pres">
      <dgm:prSet presAssocID="{1AF01F8A-7090-4C95-B368-C3FA1D81951B}" presName="outerBox" presStyleCnt="0"/>
      <dgm:spPr/>
    </dgm:pt>
    <dgm:pt modelId="{DBA342BA-25A7-4A57-BF2B-1DA440EADDC3}" type="pres">
      <dgm:prSet presAssocID="{1AF01F8A-7090-4C95-B368-C3FA1D81951B}" presName="outerBoxParent" presStyleLbl="node1" presStyleIdx="0" presStyleCnt="3" custLinFactNeighborY="2083"/>
      <dgm:spPr/>
      <dgm:t>
        <a:bodyPr/>
        <a:lstStyle/>
        <a:p>
          <a:endParaRPr lang="en-US"/>
        </a:p>
      </dgm:t>
    </dgm:pt>
    <dgm:pt modelId="{74429B8C-C0C1-4A1A-916C-1829963A9E5F}" type="pres">
      <dgm:prSet presAssocID="{1AF01F8A-7090-4C95-B368-C3FA1D81951B}" presName="outerBoxChildren" presStyleCnt="0"/>
      <dgm:spPr/>
    </dgm:pt>
    <dgm:pt modelId="{09D26D1B-EFA4-43EB-9804-EFC96665495B}" type="pres">
      <dgm:prSet presAssocID="{8456E39A-6108-4F90-8F1C-E2E68DCF6571}" presName="oChild" presStyleLbl="fgAcc1" presStyleIdx="0" presStyleCnt="8">
        <dgm:presLayoutVars>
          <dgm:bulletEnabled val="1"/>
        </dgm:presLayoutVars>
      </dgm:prSet>
      <dgm:spPr/>
      <dgm:t>
        <a:bodyPr/>
        <a:lstStyle/>
        <a:p>
          <a:endParaRPr lang="en-US"/>
        </a:p>
      </dgm:t>
    </dgm:pt>
    <dgm:pt modelId="{2F3D4C62-AEE3-46F4-A592-CFB454E17D76}" type="pres">
      <dgm:prSet presAssocID="{B160376F-186D-4DCF-91AB-7C63C1E0F104}" presName="outerSibTrans" presStyleCnt="0"/>
      <dgm:spPr/>
    </dgm:pt>
    <dgm:pt modelId="{4AC54558-1A95-47A9-825D-7CE33BF7510A}" type="pres">
      <dgm:prSet presAssocID="{B83F2566-69B0-4CFD-BDF2-9C2F27E3370C}" presName="oChild" presStyleLbl="fgAcc1" presStyleIdx="1" presStyleCnt="8">
        <dgm:presLayoutVars>
          <dgm:bulletEnabled val="1"/>
        </dgm:presLayoutVars>
      </dgm:prSet>
      <dgm:spPr/>
      <dgm:t>
        <a:bodyPr/>
        <a:lstStyle/>
        <a:p>
          <a:endParaRPr lang="en-US"/>
        </a:p>
      </dgm:t>
    </dgm:pt>
    <dgm:pt modelId="{1BFD11FF-D938-4BDB-8947-A473FFC89C01}" type="pres">
      <dgm:prSet presAssocID="{1AF01F8A-7090-4C95-B368-C3FA1D81951B}" presName="middleBox" presStyleCnt="0"/>
      <dgm:spPr/>
    </dgm:pt>
    <dgm:pt modelId="{B66579E1-A90B-46D9-A2EA-74629BF19D65}" type="pres">
      <dgm:prSet presAssocID="{1AF01F8A-7090-4C95-B368-C3FA1D81951B}" presName="middleBoxParent" presStyleLbl="node1" presStyleIdx="1" presStyleCnt="3"/>
      <dgm:spPr/>
      <dgm:t>
        <a:bodyPr/>
        <a:lstStyle/>
        <a:p>
          <a:endParaRPr lang="en-US"/>
        </a:p>
      </dgm:t>
    </dgm:pt>
    <dgm:pt modelId="{8E1F7B2E-71BA-4B6B-A239-174BF80F8AC8}" type="pres">
      <dgm:prSet presAssocID="{1AF01F8A-7090-4C95-B368-C3FA1D81951B}" presName="middleBoxChildren" presStyleCnt="0"/>
      <dgm:spPr/>
    </dgm:pt>
    <dgm:pt modelId="{689C4A33-EA3F-4E38-858C-1C9AB647B9D6}" type="pres">
      <dgm:prSet presAssocID="{DDC741C5-ACD1-4B97-A709-BFECD7E660B6}" presName="mChild" presStyleLbl="fgAcc1" presStyleIdx="2" presStyleCnt="8">
        <dgm:presLayoutVars>
          <dgm:bulletEnabled val="1"/>
        </dgm:presLayoutVars>
      </dgm:prSet>
      <dgm:spPr/>
      <dgm:t>
        <a:bodyPr/>
        <a:lstStyle/>
        <a:p>
          <a:endParaRPr lang="en-US"/>
        </a:p>
      </dgm:t>
    </dgm:pt>
    <dgm:pt modelId="{86246A39-988C-42FC-B221-B158A38E5B92}" type="pres">
      <dgm:prSet presAssocID="{2AE063BB-CEF6-444C-8F4C-7E0CD2D804B1}" presName="middleSibTrans" presStyleCnt="0"/>
      <dgm:spPr/>
    </dgm:pt>
    <dgm:pt modelId="{08AE379D-F0DF-4299-96F8-70E02B63C1DF}" type="pres">
      <dgm:prSet presAssocID="{8788F1CA-051A-4D1D-BF12-9106FCC6BFD5}" presName="mChild" presStyleLbl="fgAcc1" presStyleIdx="3" presStyleCnt="8">
        <dgm:presLayoutVars>
          <dgm:bulletEnabled val="1"/>
        </dgm:presLayoutVars>
      </dgm:prSet>
      <dgm:spPr/>
      <dgm:t>
        <a:bodyPr/>
        <a:lstStyle/>
        <a:p>
          <a:endParaRPr lang="en-US"/>
        </a:p>
      </dgm:t>
    </dgm:pt>
    <dgm:pt modelId="{AAADF8EC-2BA2-4700-A4E8-AA29299CC2D8}" type="pres">
      <dgm:prSet presAssocID="{0D0DD090-827B-4E13-9780-733DFCE37E5A}" presName="middleSibTrans" presStyleCnt="0"/>
      <dgm:spPr/>
    </dgm:pt>
    <dgm:pt modelId="{444C81C3-4996-4DFB-9408-8498F0AAF8E1}" type="pres">
      <dgm:prSet presAssocID="{0726DBB8-CFCD-4833-A68D-5B4A0A522C5C}" presName="mChild" presStyleLbl="fgAcc1" presStyleIdx="4" presStyleCnt="8">
        <dgm:presLayoutVars>
          <dgm:bulletEnabled val="1"/>
        </dgm:presLayoutVars>
      </dgm:prSet>
      <dgm:spPr/>
      <dgm:t>
        <a:bodyPr/>
        <a:lstStyle/>
        <a:p>
          <a:endParaRPr lang="en-US"/>
        </a:p>
      </dgm:t>
    </dgm:pt>
    <dgm:pt modelId="{D43A299F-F30B-49D0-B8ED-2D78BB8221BF}" type="pres">
      <dgm:prSet presAssocID="{1AF01F8A-7090-4C95-B368-C3FA1D81951B}" presName="centerBox" presStyleCnt="0"/>
      <dgm:spPr/>
    </dgm:pt>
    <dgm:pt modelId="{49FE4E3B-4DF0-4A74-861F-87DBEA1CF894}" type="pres">
      <dgm:prSet presAssocID="{1AF01F8A-7090-4C95-B368-C3FA1D81951B}" presName="centerBoxParent" presStyleLbl="node1" presStyleIdx="2" presStyleCnt="3"/>
      <dgm:spPr/>
      <dgm:t>
        <a:bodyPr/>
        <a:lstStyle/>
        <a:p>
          <a:endParaRPr lang="en-US"/>
        </a:p>
      </dgm:t>
    </dgm:pt>
    <dgm:pt modelId="{CB38CE52-E97E-428D-BF32-A509C123AF22}" type="pres">
      <dgm:prSet presAssocID="{1AF01F8A-7090-4C95-B368-C3FA1D81951B}" presName="centerBoxChildren" presStyleCnt="0"/>
      <dgm:spPr/>
    </dgm:pt>
    <dgm:pt modelId="{E4C47CE5-EC7F-4A44-93B1-AC7D5127CEFA}" type="pres">
      <dgm:prSet presAssocID="{919618C2-2FC4-41A9-BA88-437FB497A6D1}" presName="cChild" presStyleLbl="fgAcc1" presStyleIdx="5" presStyleCnt="8">
        <dgm:presLayoutVars>
          <dgm:bulletEnabled val="1"/>
        </dgm:presLayoutVars>
      </dgm:prSet>
      <dgm:spPr/>
      <dgm:t>
        <a:bodyPr/>
        <a:lstStyle/>
        <a:p>
          <a:endParaRPr lang="en-US"/>
        </a:p>
      </dgm:t>
    </dgm:pt>
    <dgm:pt modelId="{C1DC7CE3-C4DD-4A62-882F-C7705B41249B}" type="pres">
      <dgm:prSet presAssocID="{4505009A-DF79-41F7-8A06-F8BD7CE2A166}" presName="centerSibTrans" presStyleCnt="0"/>
      <dgm:spPr/>
    </dgm:pt>
    <dgm:pt modelId="{4A06DFC9-E97E-4C00-AB3E-938D88C41E57}" type="pres">
      <dgm:prSet presAssocID="{52359057-91A4-4E47-A30D-8BCA6BDBF15C}" presName="cChild" presStyleLbl="fgAcc1" presStyleIdx="6" presStyleCnt="8">
        <dgm:presLayoutVars>
          <dgm:bulletEnabled val="1"/>
        </dgm:presLayoutVars>
      </dgm:prSet>
      <dgm:spPr/>
      <dgm:t>
        <a:bodyPr/>
        <a:lstStyle/>
        <a:p>
          <a:endParaRPr lang="en-US"/>
        </a:p>
      </dgm:t>
    </dgm:pt>
    <dgm:pt modelId="{87DC89CB-BCCD-4C3E-9179-D39DAB078301}" type="pres">
      <dgm:prSet presAssocID="{9B2197E9-7D36-407B-B0CA-52B4AB56EE00}" presName="centerSibTrans" presStyleCnt="0"/>
      <dgm:spPr/>
    </dgm:pt>
    <dgm:pt modelId="{4EC78873-799F-4E80-B70F-776DF0275CF8}" type="pres">
      <dgm:prSet presAssocID="{492AB472-C41E-4946-B9EA-503B5BE9B148}" presName="cChild" presStyleLbl="fgAcc1" presStyleIdx="7" presStyleCnt="8">
        <dgm:presLayoutVars>
          <dgm:bulletEnabled val="1"/>
        </dgm:presLayoutVars>
      </dgm:prSet>
      <dgm:spPr/>
      <dgm:t>
        <a:bodyPr/>
        <a:lstStyle/>
        <a:p>
          <a:endParaRPr lang="en-US"/>
        </a:p>
      </dgm:t>
    </dgm:pt>
  </dgm:ptLst>
  <dgm:cxnLst>
    <dgm:cxn modelId="{C1BC8499-9E93-48D3-8BF6-A6E962F756E5}" srcId="{562C4F8B-1693-437C-B157-50EBDC1A08E7}" destId="{919618C2-2FC4-41A9-BA88-437FB497A6D1}" srcOrd="0" destOrd="0" parTransId="{74707C5B-3E63-4550-ABFF-B40C76E96043}" sibTransId="{4505009A-DF79-41F7-8A06-F8BD7CE2A166}"/>
    <dgm:cxn modelId="{F746A6FC-FFA8-47D7-860A-060D3D7346D1}" srcId="{E4F27D49-7F4F-43AA-9151-32411A2B6D2B}" destId="{8788F1CA-051A-4D1D-BF12-9106FCC6BFD5}" srcOrd="1" destOrd="0" parTransId="{47BB2445-60DD-494F-8957-C4065C282EF1}" sibTransId="{0D0DD090-827B-4E13-9780-733DFCE37E5A}"/>
    <dgm:cxn modelId="{68969ABF-676A-4E93-A44F-84C679B97AE1}" srcId="{562C4F8B-1693-437C-B157-50EBDC1A08E7}" destId="{492AB472-C41E-4946-B9EA-503B5BE9B148}" srcOrd="2" destOrd="0" parTransId="{6D22C564-11AF-4F44-8DEF-FB117728F30C}" sibTransId="{30D39A0C-D6CE-4CDE-849A-B1511D084E0E}"/>
    <dgm:cxn modelId="{24DC9F42-0FE3-4131-9A78-924ACB631F25}" type="presOf" srcId="{8456E39A-6108-4F90-8F1C-E2E68DCF6571}" destId="{09D26D1B-EFA4-43EB-9804-EFC96665495B}" srcOrd="0" destOrd="0" presId="urn:microsoft.com/office/officeart/2005/8/layout/target2"/>
    <dgm:cxn modelId="{BCEFA957-7400-45C0-90CD-01625FE4E952}" type="presOf" srcId="{919618C2-2FC4-41A9-BA88-437FB497A6D1}" destId="{E4C47CE5-EC7F-4A44-93B1-AC7D5127CEFA}" srcOrd="0" destOrd="0" presId="urn:microsoft.com/office/officeart/2005/8/layout/target2"/>
    <dgm:cxn modelId="{A5572F64-02DB-4411-BB94-484AFE43A43C}" srcId="{E4F27D49-7F4F-43AA-9151-32411A2B6D2B}" destId="{DDC741C5-ACD1-4B97-A709-BFECD7E660B6}" srcOrd="0" destOrd="0" parTransId="{CB2EAC3D-0E5D-482C-AEA5-087CE9513F9B}" sibTransId="{2AE063BB-CEF6-444C-8F4C-7E0CD2D804B1}"/>
    <dgm:cxn modelId="{DAAF81B1-ACDD-4CFF-AFFA-F5DA1744A570}" srcId="{CD37C136-0C0F-423A-A7DD-DCDC42AC1572}" destId="{8456E39A-6108-4F90-8F1C-E2E68DCF6571}" srcOrd="0" destOrd="0" parTransId="{82A22946-BD24-468B-AFEC-ACC4FC135D23}" sibTransId="{B160376F-186D-4DCF-91AB-7C63C1E0F104}"/>
    <dgm:cxn modelId="{8D74C8B8-746B-4A48-B347-6331332803B8}" type="presOf" srcId="{52359057-91A4-4E47-A30D-8BCA6BDBF15C}" destId="{4A06DFC9-E97E-4C00-AB3E-938D88C41E57}" srcOrd="0" destOrd="0" presId="urn:microsoft.com/office/officeart/2005/8/layout/target2"/>
    <dgm:cxn modelId="{31E3EA74-C9D2-4668-8A31-8349784B03F4}" type="presOf" srcId="{8788F1CA-051A-4D1D-BF12-9106FCC6BFD5}" destId="{08AE379D-F0DF-4299-96F8-70E02B63C1DF}" srcOrd="0" destOrd="0" presId="urn:microsoft.com/office/officeart/2005/8/layout/target2"/>
    <dgm:cxn modelId="{4872E3DF-5C3C-4083-BBFE-A533EC4F5AA0}" type="presOf" srcId="{B83F2566-69B0-4CFD-BDF2-9C2F27E3370C}" destId="{4AC54558-1A95-47A9-825D-7CE33BF7510A}" srcOrd="0" destOrd="0" presId="urn:microsoft.com/office/officeart/2005/8/layout/target2"/>
    <dgm:cxn modelId="{4F9079F8-225D-4C44-9BBB-EA70F92CE5D7}" type="presOf" srcId="{1AF01F8A-7090-4C95-B368-C3FA1D81951B}" destId="{8E52811B-ED4B-4201-80E2-1F5C641F1CE8}" srcOrd="0" destOrd="0" presId="urn:microsoft.com/office/officeart/2005/8/layout/target2"/>
    <dgm:cxn modelId="{8F9D789E-CDEF-4FCD-9963-AD55C90BCAF1}" type="presOf" srcId="{0726DBB8-CFCD-4833-A68D-5B4A0A522C5C}" destId="{444C81C3-4996-4DFB-9408-8498F0AAF8E1}" srcOrd="0" destOrd="0" presId="urn:microsoft.com/office/officeart/2005/8/layout/target2"/>
    <dgm:cxn modelId="{72284A3B-CA2A-4F4A-B414-1DC45052E322}" type="presOf" srcId="{CD37C136-0C0F-423A-A7DD-DCDC42AC1572}" destId="{DBA342BA-25A7-4A57-BF2B-1DA440EADDC3}" srcOrd="0" destOrd="0" presId="urn:microsoft.com/office/officeart/2005/8/layout/target2"/>
    <dgm:cxn modelId="{C24C0105-6415-415D-AA0E-BFAA8B45E463}" srcId="{1AF01F8A-7090-4C95-B368-C3FA1D81951B}" destId="{CD37C136-0C0F-423A-A7DD-DCDC42AC1572}" srcOrd="0" destOrd="0" parTransId="{D446478B-0155-4E29-B873-EB833BA9E657}" sibTransId="{6EA5E30B-4A27-43D3-A2C1-AB312F274224}"/>
    <dgm:cxn modelId="{9441E566-1514-4435-9315-3C9EB794BE7A}" srcId="{E4F27D49-7F4F-43AA-9151-32411A2B6D2B}" destId="{0726DBB8-CFCD-4833-A68D-5B4A0A522C5C}" srcOrd="2" destOrd="0" parTransId="{31A1C631-B666-4984-9021-7DD6D074EA1B}" sibTransId="{91EF5753-0110-45ED-ABC3-D6713928A268}"/>
    <dgm:cxn modelId="{5710FD64-856A-400A-8C45-31F870BD502F}" srcId="{562C4F8B-1693-437C-B157-50EBDC1A08E7}" destId="{52359057-91A4-4E47-A30D-8BCA6BDBF15C}" srcOrd="1" destOrd="0" parTransId="{E26FE411-C8C6-4732-9FAF-D4A16C82AAC9}" sibTransId="{9B2197E9-7D36-407B-B0CA-52B4AB56EE00}"/>
    <dgm:cxn modelId="{9DA7A03E-D328-4117-8F73-92918396FD01}" type="presOf" srcId="{492AB472-C41E-4946-B9EA-503B5BE9B148}" destId="{4EC78873-799F-4E80-B70F-776DF0275CF8}" srcOrd="0" destOrd="0" presId="urn:microsoft.com/office/officeart/2005/8/layout/target2"/>
    <dgm:cxn modelId="{D89E6196-606C-45DC-899D-13E6BB87BEDB}" srcId="{CD37C136-0C0F-423A-A7DD-DCDC42AC1572}" destId="{B83F2566-69B0-4CFD-BDF2-9C2F27E3370C}" srcOrd="1" destOrd="0" parTransId="{749E4D72-C994-46A6-A3E9-2A8A2F1A3F1D}" sibTransId="{753278DA-26D8-4CED-9E2B-AD1B7ED536DD}"/>
    <dgm:cxn modelId="{613E4357-80D1-49B2-9373-871C68E94DFE}" srcId="{1AF01F8A-7090-4C95-B368-C3FA1D81951B}" destId="{E4F27D49-7F4F-43AA-9151-32411A2B6D2B}" srcOrd="1" destOrd="0" parTransId="{7808EA9A-AE23-4FC7-B20A-B364570E4948}" sibTransId="{9FF12575-7195-45BC-BC0A-4F95B8FA778C}"/>
    <dgm:cxn modelId="{93BA72CD-4EE5-4B6B-8748-8B3E3BE0C7B9}" type="presOf" srcId="{DDC741C5-ACD1-4B97-A709-BFECD7E660B6}" destId="{689C4A33-EA3F-4E38-858C-1C9AB647B9D6}" srcOrd="0" destOrd="0" presId="urn:microsoft.com/office/officeart/2005/8/layout/target2"/>
    <dgm:cxn modelId="{0E984F86-6CCA-452A-886F-98DA4533172C}" type="presOf" srcId="{E4F27D49-7F4F-43AA-9151-32411A2B6D2B}" destId="{B66579E1-A90B-46D9-A2EA-74629BF19D65}" srcOrd="0" destOrd="0" presId="urn:microsoft.com/office/officeart/2005/8/layout/target2"/>
    <dgm:cxn modelId="{277468FA-4D05-4DFD-A82D-5D830EA5226F}" srcId="{1AF01F8A-7090-4C95-B368-C3FA1D81951B}" destId="{562C4F8B-1693-437C-B157-50EBDC1A08E7}" srcOrd="2" destOrd="0" parTransId="{7713E216-CC35-4406-AF18-6DCE679E7CC7}" sibTransId="{0A61F7D4-7BDC-4768-A094-1405EB0AED79}"/>
    <dgm:cxn modelId="{0C7E474E-525C-4862-9CE6-8C68BB03E3CD}" type="presOf" srcId="{562C4F8B-1693-437C-B157-50EBDC1A08E7}" destId="{49FE4E3B-4DF0-4A74-861F-87DBEA1CF894}" srcOrd="0" destOrd="0" presId="urn:microsoft.com/office/officeart/2005/8/layout/target2"/>
    <dgm:cxn modelId="{5FB9925F-2D7B-480D-8459-880FB4695A90}" type="presParOf" srcId="{8E52811B-ED4B-4201-80E2-1F5C641F1CE8}" destId="{CA56BB64-435A-4121-B67C-0FBCA082AC1E}" srcOrd="0" destOrd="0" presId="urn:microsoft.com/office/officeart/2005/8/layout/target2"/>
    <dgm:cxn modelId="{019320BB-22B3-436C-8282-DDF07CA15907}" type="presParOf" srcId="{CA56BB64-435A-4121-B67C-0FBCA082AC1E}" destId="{DBA342BA-25A7-4A57-BF2B-1DA440EADDC3}" srcOrd="0" destOrd="0" presId="urn:microsoft.com/office/officeart/2005/8/layout/target2"/>
    <dgm:cxn modelId="{BA7FB11E-84A3-42B4-BB41-2A62B5EC7A5B}" type="presParOf" srcId="{CA56BB64-435A-4121-B67C-0FBCA082AC1E}" destId="{74429B8C-C0C1-4A1A-916C-1829963A9E5F}" srcOrd="1" destOrd="0" presId="urn:microsoft.com/office/officeart/2005/8/layout/target2"/>
    <dgm:cxn modelId="{42743166-A22C-4938-8662-E77DE46E53F2}" type="presParOf" srcId="{74429B8C-C0C1-4A1A-916C-1829963A9E5F}" destId="{09D26D1B-EFA4-43EB-9804-EFC96665495B}" srcOrd="0" destOrd="0" presId="urn:microsoft.com/office/officeart/2005/8/layout/target2"/>
    <dgm:cxn modelId="{929E7674-B89A-41E8-8E56-AEC5189DEC7A}" type="presParOf" srcId="{74429B8C-C0C1-4A1A-916C-1829963A9E5F}" destId="{2F3D4C62-AEE3-46F4-A592-CFB454E17D76}" srcOrd="1" destOrd="0" presId="urn:microsoft.com/office/officeart/2005/8/layout/target2"/>
    <dgm:cxn modelId="{C5B5BF6F-356E-4D8D-963A-E83234E193A3}" type="presParOf" srcId="{74429B8C-C0C1-4A1A-916C-1829963A9E5F}" destId="{4AC54558-1A95-47A9-825D-7CE33BF7510A}" srcOrd="2" destOrd="0" presId="urn:microsoft.com/office/officeart/2005/8/layout/target2"/>
    <dgm:cxn modelId="{3310D766-AAFF-4D58-A7C9-4FFB9E1B37F3}" type="presParOf" srcId="{8E52811B-ED4B-4201-80E2-1F5C641F1CE8}" destId="{1BFD11FF-D938-4BDB-8947-A473FFC89C01}" srcOrd="1" destOrd="0" presId="urn:microsoft.com/office/officeart/2005/8/layout/target2"/>
    <dgm:cxn modelId="{CF1E04BB-5DB4-4B37-8770-05DBE0DDFB63}" type="presParOf" srcId="{1BFD11FF-D938-4BDB-8947-A473FFC89C01}" destId="{B66579E1-A90B-46D9-A2EA-74629BF19D65}" srcOrd="0" destOrd="0" presId="urn:microsoft.com/office/officeart/2005/8/layout/target2"/>
    <dgm:cxn modelId="{2B082B09-B792-4B5A-BD56-35B0F1CCFE69}" type="presParOf" srcId="{1BFD11FF-D938-4BDB-8947-A473FFC89C01}" destId="{8E1F7B2E-71BA-4B6B-A239-174BF80F8AC8}" srcOrd="1" destOrd="0" presId="urn:microsoft.com/office/officeart/2005/8/layout/target2"/>
    <dgm:cxn modelId="{9D9C6646-3BEA-4E47-BFD0-5AD7FC0DB058}" type="presParOf" srcId="{8E1F7B2E-71BA-4B6B-A239-174BF80F8AC8}" destId="{689C4A33-EA3F-4E38-858C-1C9AB647B9D6}" srcOrd="0" destOrd="0" presId="urn:microsoft.com/office/officeart/2005/8/layout/target2"/>
    <dgm:cxn modelId="{0A1AF303-12CD-4708-ACF3-312BA37A21B4}" type="presParOf" srcId="{8E1F7B2E-71BA-4B6B-A239-174BF80F8AC8}" destId="{86246A39-988C-42FC-B221-B158A38E5B92}" srcOrd="1" destOrd="0" presId="urn:microsoft.com/office/officeart/2005/8/layout/target2"/>
    <dgm:cxn modelId="{A8DB172A-7FF8-4F97-9C60-475A09EF7B08}" type="presParOf" srcId="{8E1F7B2E-71BA-4B6B-A239-174BF80F8AC8}" destId="{08AE379D-F0DF-4299-96F8-70E02B63C1DF}" srcOrd="2" destOrd="0" presId="urn:microsoft.com/office/officeart/2005/8/layout/target2"/>
    <dgm:cxn modelId="{914BAC98-CE70-4D2E-AE06-D808B5170259}" type="presParOf" srcId="{8E1F7B2E-71BA-4B6B-A239-174BF80F8AC8}" destId="{AAADF8EC-2BA2-4700-A4E8-AA29299CC2D8}" srcOrd="3" destOrd="0" presId="urn:microsoft.com/office/officeart/2005/8/layout/target2"/>
    <dgm:cxn modelId="{09DA3637-27AE-4725-9A3E-1BFE36F6E3A8}" type="presParOf" srcId="{8E1F7B2E-71BA-4B6B-A239-174BF80F8AC8}" destId="{444C81C3-4996-4DFB-9408-8498F0AAF8E1}" srcOrd="4" destOrd="0" presId="urn:microsoft.com/office/officeart/2005/8/layout/target2"/>
    <dgm:cxn modelId="{F0B948C9-12BE-4020-81DE-95DA419085E3}" type="presParOf" srcId="{8E52811B-ED4B-4201-80E2-1F5C641F1CE8}" destId="{D43A299F-F30B-49D0-B8ED-2D78BB8221BF}" srcOrd="2" destOrd="0" presId="urn:microsoft.com/office/officeart/2005/8/layout/target2"/>
    <dgm:cxn modelId="{06B8637B-CC5A-4D8C-BA2B-1E8BB1202009}" type="presParOf" srcId="{D43A299F-F30B-49D0-B8ED-2D78BB8221BF}" destId="{49FE4E3B-4DF0-4A74-861F-87DBEA1CF894}" srcOrd="0" destOrd="0" presId="urn:microsoft.com/office/officeart/2005/8/layout/target2"/>
    <dgm:cxn modelId="{EA55F3F1-F781-431F-8306-AB87C3C1C4E2}" type="presParOf" srcId="{D43A299F-F30B-49D0-B8ED-2D78BB8221BF}" destId="{CB38CE52-E97E-428D-BF32-A509C123AF22}" srcOrd="1" destOrd="0" presId="urn:microsoft.com/office/officeart/2005/8/layout/target2"/>
    <dgm:cxn modelId="{A1E27D37-ECFE-4433-8544-CEAA4DC9ABBB}" type="presParOf" srcId="{CB38CE52-E97E-428D-BF32-A509C123AF22}" destId="{E4C47CE5-EC7F-4A44-93B1-AC7D5127CEFA}" srcOrd="0" destOrd="0" presId="urn:microsoft.com/office/officeart/2005/8/layout/target2"/>
    <dgm:cxn modelId="{3EB88C85-717C-451D-BF6C-AB1DE6E49A32}" type="presParOf" srcId="{CB38CE52-E97E-428D-BF32-A509C123AF22}" destId="{C1DC7CE3-C4DD-4A62-882F-C7705B41249B}" srcOrd="1" destOrd="0" presId="urn:microsoft.com/office/officeart/2005/8/layout/target2"/>
    <dgm:cxn modelId="{5DACB577-C543-4A9E-B161-64B6B72611B0}" type="presParOf" srcId="{CB38CE52-E97E-428D-BF32-A509C123AF22}" destId="{4A06DFC9-E97E-4C00-AB3E-938D88C41E57}" srcOrd="2" destOrd="0" presId="urn:microsoft.com/office/officeart/2005/8/layout/target2"/>
    <dgm:cxn modelId="{A88AE17E-1B48-48FA-8E67-8CA2BDCEBFC3}" type="presParOf" srcId="{CB38CE52-E97E-428D-BF32-A509C123AF22}" destId="{87DC89CB-BCCD-4C3E-9179-D39DAB078301}" srcOrd="3" destOrd="0" presId="urn:microsoft.com/office/officeart/2005/8/layout/target2"/>
    <dgm:cxn modelId="{C2075FD9-DCCE-4188-9D47-3ED70B87CB35}" type="presParOf" srcId="{CB38CE52-E97E-428D-BF32-A509C123AF22}" destId="{4EC78873-799F-4E80-B70F-776DF0275CF8}" srcOrd="4"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FB3F5-1891-4E2B-81E4-585831DF000C}" type="datetimeFigureOut">
              <a:rPr lang="en-US" smtClean="0"/>
              <a:t>3/20/2014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8099F-93CB-49B8-81A8-780898397D25}" type="slidenum">
              <a:rPr lang="en-US" smtClean="0"/>
              <a:t>‹#›</a:t>
            </a:fld>
            <a:endParaRPr lang="en-US"/>
          </a:p>
        </p:txBody>
      </p:sp>
    </p:spTree>
    <p:extLst>
      <p:ext uri="{BB962C8B-B14F-4D97-AF65-F5344CB8AC3E}">
        <p14:creationId xmlns:p14="http://schemas.microsoft.com/office/powerpoint/2010/main" val="4028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5413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201100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94410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71231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GB" dirty="0" smtClean="0">
                <a:solidFill>
                  <a:prstClr val="black"/>
                </a:solidFill>
              </a:rPr>
              <a:t>Microsoft EPS 2011</a:t>
            </a:r>
            <a:endParaRPr lang="en-GB" dirty="0">
              <a:solidFill>
                <a:prstClr val="black"/>
              </a:solidFill>
            </a:endParaRPr>
          </a:p>
        </p:txBody>
      </p:sp>
      <p:sp>
        <p:nvSpPr>
          <p:cNvPr id="5" name="Date Placeholder 4"/>
          <p:cNvSpPr>
            <a:spLocks noGrp="1"/>
          </p:cNvSpPr>
          <p:nvPr>
            <p:ph type="dt" idx="11"/>
          </p:nvPr>
        </p:nvSpPr>
        <p:spPr/>
        <p:txBody>
          <a:bodyPr/>
          <a:lstStyle/>
          <a:p>
            <a:fld id="{2E6E1B20-AD7B-428B-B818-45EEAD8D4CD3}" type="datetime1">
              <a:rPr lang="en-GB" smtClean="0">
                <a:solidFill>
                  <a:prstClr val="black"/>
                </a:solidFill>
              </a:rPr>
              <a:pPr/>
              <a:t>20/03/2014</a:t>
            </a:fld>
            <a:endParaRPr lang="en-GB" dirty="0">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rPr>
              <a:t>© 2011 Microsoft Corporation. All rights reserved. Microsoft, Windows, Windows 7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C43972-C0A5-4519-83DE-A0072A737FAB}" type="slidenum">
              <a:rPr lang="en-GB" smtClean="0">
                <a:solidFill>
                  <a:prstClr val="black"/>
                </a:solidFill>
              </a:rPr>
              <a:pPr/>
              <a:t>52</a:t>
            </a:fld>
            <a:endParaRPr lang="en-GB" dirty="0">
              <a:solidFill>
                <a:prstClr val="black"/>
              </a:solidFill>
            </a:endParaRPr>
          </a:p>
        </p:txBody>
      </p:sp>
    </p:spTree>
    <p:extLst>
      <p:ext uri="{BB962C8B-B14F-4D97-AF65-F5344CB8AC3E}">
        <p14:creationId xmlns:p14="http://schemas.microsoft.com/office/powerpoint/2010/main" val="211725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69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6977647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23755765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7890703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8" name="Footer Placeholder 7"/>
          <p:cNvSpPr>
            <a:spLocks noGrp="1"/>
          </p:cNvSpPr>
          <p:nvPr>
            <p:ph type="ftr" sz="quarter" idx="11"/>
          </p:nvPr>
        </p:nvSpPr>
        <p:spPr/>
        <p:txBody>
          <a:bodyPr/>
          <a:lstStyle/>
          <a:p>
            <a:endParaRPr lang="en-US">
              <a:solidFill>
                <a:srgbClr val="4F81BD">
                  <a:lumMod val="20000"/>
                  <a:lumOff val="80000"/>
                </a:srgbClr>
              </a:solidFill>
            </a:endParaRPr>
          </a:p>
        </p:txBody>
      </p:sp>
      <p:sp>
        <p:nvSpPr>
          <p:cNvPr id="9" name="Slide Number Placeholder 8"/>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35266243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4" name="Footer Placeholder 3"/>
          <p:cNvSpPr>
            <a:spLocks noGrp="1"/>
          </p:cNvSpPr>
          <p:nvPr>
            <p:ph type="ftr" sz="quarter" idx="11"/>
          </p:nvPr>
        </p:nvSpPr>
        <p:spPr/>
        <p:txBody>
          <a:bodyPr/>
          <a:lstStyle/>
          <a:p>
            <a:endParaRPr lang="en-US">
              <a:solidFill>
                <a:srgbClr val="4F81BD">
                  <a:lumMod val="20000"/>
                  <a:lumOff val="80000"/>
                </a:srgbClr>
              </a:solidFill>
            </a:endParaRPr>
          </a:p>
        </p:txBody>
      </p:sp>
      <p:sp>
        <p:nvSpPr>
          <p:cNvPr id="5" name="Slide Number Placeholder 4"/>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4243431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3" name="Footer Placeholder 2"/>
          <p:cNvSpPr>
            <a:spLocks noGrp="1"/>
          </p:cNvSpPr>
          <p:nvPr>
            <p:ph type="ftr" sz="quarter" idx="11"/>
          </p:nvPr>
        </p:nvSpPr>
        <p:spPr/>
        <p:txBody>
          <a:bodyPr/>
          <a:lstStyle/>
          <a:p>
            <a:endParaRPr lang="en-US">
              <a:solidFill>
                <a:srgbClr val="4F81BD">
                  <a:lumMod val="20000"/>
                  <a:lumOff val="80000"/>
                </a:srgbClr>
              </a:solidFill>
            </a:endParaRPr>
          </a:p>
        </p:txBody>
      </p:sp>
      <p:sp>
        <p:nvSpPr>
          <p:cNvPr id="4" name="Slide Number Placeholder 3"/>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9569012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9501393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3900412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0815367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34596480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67428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5824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12622680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096714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1270385"/>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283490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56486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5028933"/>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1264942"/>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12245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38908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03150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5952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35887"/>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434451"/>
            <a:ext cx="9860610" cy="1801436"/>
          </a:xfrm>
          <a:noFill/>
        </p:spPr>
        <p:txBody>
          <a:bodyPr lIns="146304" tIns="91440" rIns="146304" bIns="91440" anchor="t" anchorCtr="0"/>
          <a:lstStyle>
            <a:lvl1pPr>
              <a:defRPr sz="5882" spc="-98" baseline="0">
                <a:solidFill>
                  <a:schemeClr val="bg2">
                    <a:lumMod val="50000"/>
                  </a:schemeClr>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323094" y="6028972"/>
            <a:ext cx="2507472" cy="537212"/>
          </a:xfrm>
          <a:prstGeom prst="rect">
            <a:avLst/>
          </a:prstGeom>
        </p:spPr>
      </p:pic>
      <p:pic>
        <p:nvPicPr>
          <p:cNvPr id="3" name="Grafi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5175974" cy="1725569"/>
          </a:xfrm>
          <a:prstGeom prst="rect">
            <a:avLst/>
          </a:prstGeom>
        </p:spPr>
      </p:pic>
    </p:spTree>
    <p:extLst>
      <p:ext uri="{BB962C8B-B14F-4D97-AF65-F5344CB8AC3E}">
        <p14:creationId xmlns:p14="http://schemas.microsoft.com/office/powerpoint/2010/main" val="3965111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6" y="6297942"/>
            <a:ext cx="1703189" cy="408657"/>
          </a:xfrm>
          <a:prstGeom prst="rect">
            <a:avLst/>
          </a:prstGeom>
        </p:spPr>
      </p:pic>
      <p:sp>
        <p:nvSpPr>
          <p:cNvPr id="11" name="Slide Number Placeholder 5"/>
          <p:cNvSpPr txBox="1">
            <a:spLocks/>
          </p:cNvSpPr>
          <p:nvPr/>
        </p:nvSpPr>
        <p:spPr>
          <a:xfrm>
            <a:off x="11531480" y="7225044"/>
            <a:ext cx="430130" cy="228169"/>
          </a:xfrm>
          <a:prstGeom prst="rect">
            <a:avLst/>
          </a:prstGeom>
        </p:spPr>
        <p:txBody>
          <a:bodyPr lIns="89635" tIns="44816" rIns="89635" bIns="44816"/>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6" y="1008623"/>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54550233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smtClean="0"/>
              <a:t>Click to edit slide content</a:t>
            </a:r>
          </a:p>
        </p:txBody>
      </p:sp>
      <p:sp>
        <p:nvSpPr>
          <p:cNvPr id="3" name="Date Placeholder 2"/>
          <p:cNvSpPr>
            <a:spLocks noGrp="1"/>
          </p:cNvSpPr>
          <p:nvPr>
            <p:ph type="dt" sz="half" idx="10"/>
          </p:nvPr>
        </p:nvSpPr>
        <p:spPr/>
        <p:txBody>
          <a:bodyPr/>
          <a:lstStyle>
            <a:lvl1pPr>
              <a:defRPr>
                <a:solidFill>
                  <a:srgbClr val="3F3F3F"/>
                </a:solidFill>
                <a:latin typeface="+mn-lt"/>
              </a:defRPr>
            </a:lvl1pPr>
          </a:lstStyle>
          <a:p>
            <a:fld id="{02114048-32B6-E540-A599-DA4A5454CD83}" type="datetime1">
              <a:rPr lang="en-US" smtClean="0"/>
              <a:pPr/>
              <a:t>3/20/2014</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3768735739"/>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1" y="2057403"/>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1" y="3581400"/>
            <a:ext cx="11785600" cy="1752600"/>
          </a:xfrm>
        </p:spPr>
        <p:txBody>
          <a:bodyPr/>
          <a:lstStyle>
            <a:lvl1pPr marL="0" indent="0" algn="l">
              <a:buNone/>
              <a:defRPr>
                <a:solidFill>
                  <a:schemeClr val="tx1">
                    <a:tint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5638095"/>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487489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999"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999">
                <a:solidFill>
                  <a:schemeClr val="tx1">
                    <a:tint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5398290"/>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0163826"/>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7" cy="639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563860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8511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6378394"/>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1999"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6681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4374119"/>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1999"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5410332"/>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9104184"/>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9E34E7-1D55-4A35-8002-3F26ECE075BF}"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9F0B4-3D32-4173-BF5A-0FEB8BBBF93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56010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3"/>
            <a:ext cx="11151917" cy="67710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956951110"/>
      </p:ext>
    </p:extLst>
  </p:cSld>
  <p:clrMapOvr>
    <a:masterClrMapping/>
  </p:clrMapOvr>
  <p:transition spd="med">
    <p:push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3"/>
            <a:ext cx="11151917" cy="67710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560616877"/>
      </p:ext>
    </p:extLst>
  </p:cSld>
  <p:clrMapOvr>
    <a:masterClrMapping/>
  </p:clrMapOvr>
  <p:transition spd="med">
    <p:push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3"/>
            <a:ext cx="11151917" cy="67710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236813593"/>
      </p:ext>
    </p:extLst>
  </p:cSld>
  <p:clrMapOvr>
    <a:masterClrMapping/>
  </p:clrMapOvr>
  <p:transition spd="med">
    <p:push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1" y="228603"/>
            <a:ext cx="11151917" cy="677108"/>
          </a:xfrm>
          <a:prstGeom prst="rect">
            <a:avLst/>
          </a:prstGeom>
        </p:spPr>
        <p:txBody>
          <a:bodyPr vert="horz" wrap="square" lIns="0" tIns="0" rIns="0" bIns="0" rtlCol="0" anchor="t">
            <a:spAutoFit/>
          </a:bodyPr>
          <a:lstStyle/>
          <a:p>
            <a:r>
              <a:rPr lang="en-US" smtClean="0"/>
              <a:t>Click to edit Master title style</a:t>
            </a:r>
            <a:endParaRPr lang="en-US" dirty="0"/>
          </a:p>
        </p:txBody>
      </p:sp>
    </p:spTree>
    <p:extLst>
      <p:ext uri="{BB962C8B-B14F-4D97-AF65-F5344CB8AC3E}">
        <p14:creationId xmlns:p14="http://schemas.microsoft.com/office/powerpoint/2010/main" val="424053424"/>
      </p:ext>
    </p:extLst>
  </p:cSld>
  <p:clrMapOvr>
    <a:masterClrMapping/>
  </p:clrMapOvr>
  <p:transition spd="med">
    <p:push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5334340"/>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1996"/>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7036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9258217"/>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8268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84265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77658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66261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825584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80777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3737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6584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964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1464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2416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078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345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noProof="0" dirty="0" smtClean="0"/>
              <a:t>Click </a:t>
            </a:r>
            <a:r>
              <a:rPr lang="de-DE" noProof="0" dirty="0" err="1" smtClean="0"/>
              <a:t>to</a:t>
            </a:r>
            <a:r>
              <a:rPr lang="de-DE" noProof="0" dirty="0" smtClean="0"/>
              <a:t> </a:t>
            </a:r>
            <a:r>
              <a:rPr lang="de-DE" noProof="0" dirty="0" err="1" smtClean="0"/>
              <a:t>edit</a:t>
            </a:r>
            <a:r>
              <a:rPr lang="de-DE" noProof="0" dirty="0" smtClean="0"/>
              <a:t> Master title style</a:t>
            </a:r>
            <a:endParaRPr lang="de-DE" noProof="0" dirty="0"/>
          </a:p>
        </p:txBody>
      </p:sp>
      <p:sp>
        <p:nvSpPr>
          <p:cNvPr id="3" name="Content Placeholder 2"/>
          <p:cNvSpPr>
            <a:spLocks noGrp="1"/>
          </p:cNvSpPr>
          <p:nvPr>
            <p:ph idx="1"/>
          </p:nvPr>
        </p:nvSpPr>
        <p:spPr/>
        <p:txBody>
          <a:bodyPr/>
          <a:lstStyle/>
          <a:p>
            <a:pPr lvl="0"/>
            <a:r>
              <a:rPr lang="de-DE" noProof="0" dirty="0" smtClean="0"/>
              <a:t>Click </a:t>
            </a:r>
            <a:r>
              <a:rPr lang="de-DE" noProof="0" dirty="0" err="1" smtClean="0"/>
              <a:t>to</a:t>
            </a:r>
            <a:r>
              <a:rPr lang="de-DE" noProof="0" dirty="0" smtClean="0"/>
              <a:t> </a:t>
            </a:r>
            <a:r>
              <a:rPr lang="de-DE" noProof="0" dirty="0" err="1" smtClean="0"/>
              <a:t>edit</a:t>
            </a:r>
            <a:r>
              <a:rPr lang="de-DE" noProof="0" dirty="0" smtClean="0"/>
              <a:t> Master </a:t>
            </a:r>
            <a:r>
              <a:rPr lang="de-DE" noProof="0" dirty="0" err="1" smtClean="0"/>
              <a:t>text</a:t>
            </a:r>
            <a:r>
              <a:rPr lang="de-DE" noProof="0" dirty="0" smtClean="0"/>
              <a:t> </a:t>
            </a:r>
            <a:r>
              <a:rPr lang="de-DE" noProof="0" dirty="0" err="1" smtClean="0"/>
              <a:t>styles</a:t>
            </a:r>
            <a:endParaRPr lang="de-DE" noProof="0" dirty="0" smtClean="0"/>
          </a:p>
          <a:p>
            <a:pPr lvl="1"/>
            <a:r>
              <a:rPr lang="de-DE" noProof="0" dirty="0" smtClean="0"/>
              <a:t>Second </a:t>
            </a:r>
            <a:r>
              <a:rPr lang="de-DE" noProof="0" dirty="0" err="1" smtClean="0"/>
              <a:t>level</a:t>
            </a:r>
            <a:endParaRPr lang="de-DE" noProof="0" dirty="0" smtClean="0"/>
          </a:p>
          <a:p>
            <a:pPr lvl="2"/>
            <a:r>
              <a:rPr lang="de-DE" noProof="0" dirty="0" smtClean="0"/>
              <a:t>Third </a:t>
            </a:r>
            <a:r>
              <a:rPr lang="de-DE" noProof="0" dirty="0" err="1" smtClean="0"/>
              <a:t>level</a:t>
            </a:r>
            <a:endParaRPr lang="de-DE" noProof="0" dirty="0" smtClean="0"/>
          </a:p>
          <a:p>
            <a:pPr lvl="3"/>
            <a:r>
              <a:rPr lang="de-DE" noProof="0" dirty="0" err="1" smtClean="0"/>
              <a:t>Fourth</a:t>
            </a:r>
            <a:r>
              <a:rPr lang="de-DE" noProof="0" dirty="0" smtClean="0"/>
              <a:t> </a:t>
            </a:r>
            <a:r>
              <a:rPr lang="de-DE" noProof="0" dirty="0" err="1" smtClean="0"/>
              <a:t>level</a:t>
            </a:r>
            <a:endParaRPr lang="de-DE" noProof="0" dirty="0" smtClean="0"/>
          </a:p>
          <a:p>
            <a:pPr lvl="4"/>
            <a:r>
              <a:rPr lang="de-DE" noProof="0" dirty="0" err="1" smtClean="0"/>
              <a:t>Fifth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10"/>
          </p:nvPr>
        </p:nvSpPr>
        <p:spPr/>
        <p:txBody>
          <a:bodyPr/>
          <a:lstStyle/>
          <a:p>
            <a:fld id="{C8DE7965-506F-46FE-82A7-1EE04933B43A}" type="datetimeFigureOut">
              <a:rPr lang="de-DE" noProof="0" smtClean="0"/>
              <a:t>20.03.2014</a:t>
            </a:fld>
            <a:endParaRPr lang="de-DE" noProof="0" dirty="0"/>
          </a:p>
        </p:txBody>
      </p:sp>
      <p:sp>
        <p:nvSpPr>
          <p:cNvPr id="5" name="Footer Placeholder 4"/>
          <p:cNvSpPr>
            <a:spLocks noGrp="1"/>
          </p:cNvSpPr>
          <p:nvPr>
            <p:ph type="ftr" sz="quarter" idx="11"/>
          </p:nvPr>
        </p:nvSpPr>
        <p:spPr/>
        <p:txBody>
          <a:bodyPr/>
          <a:lstStyle/>
          <a:p>
            <a:endParaRPr lang="de-DE" noProof="0" dirty="0"/>
          </a:p>
        </p:txBody>
      </p:sp>
      <p:sp>
        <p:nvSpPr>
          <p:cNvPr id="6" name="Slide Number Placeholder 5"/>
          <p:cNvSpPr>
            <a:spLocks noGrp="1"/>
          </p:cNvSpPr>
          <p:nvPr>
            <p:ph type="sldNum" sz="quarter" idx="12"/>
          </p:nvPr>
        </p:nvSpPr>
        <p:spPr/>
        <p:txBody>
          <a:bodyPr/>
          <a:lstStyle/>
          <a:p>
            <a:fld id="{DB8EA323-A283-41EB-BF99-EC5801DD8201}" type="slidenum">
              <a:rPr lang="de-DE" noProof="0" smtClean="0"/>
              <a:t>‹#›</a:t>
            </a:fld>
            <a:endParaRPr lang="de-DE" noProof="0" dirty="0"/>
          </a:p>
        </p:txBody>
      </p:sp>
    </p:spTree>
    <p:extLst>
      <p:ext uri="{BB962C8B-B14F-4D97-AF65-F5344CB8AC3E}">
        <p14:creationId xmlns:p14="http://schemas.microsoft.com/office/powerpoint/2010/main" val="1974412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8900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8788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7955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204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0" y="228603"/>
            <a:ext cx="11151917" cy="677108"/>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4007567206"/>
      </p:ext>
    </p:extLst>
  </p:cSld>
  <p:clrMapOvr>
    <a:masterClrMapping/>
  </p:clrMapOvr>
  <p:transition spd="med">
    <p:push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0" y="228603"/>
            <a:ext cx="11151917" cy="677108"/>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506419468"/>
      </p:ext>
    </p:extLst>
  </p:cSld>
  <p:clrMapOvr>
    <a:masterClrMapping/>
  </p:clrMapOvr>
  <p:transition spd="med">
    <p:push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0" y="228603"/>
            <a:ext cx="11151917" cy="677108"/>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75675046"/>
      </p:ext>
    </p:extLst>
  </p:cSld>
  <p:clrMapOvr>
    <a:masterClrMapping/>
  </p:clrMapOvr>
  <p:transition spd="med">
    <p:push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221539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799714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7973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DE7965-506F-46FE-82A7-1EE04933B43A}" type="datetimeFigureOut">
              <a:rPr lang="en-US" smtClean="0"/>
              <a:t>3/20/2014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950452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5996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5314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89723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408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2674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9485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58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30112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38003011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4834088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DE7965-506F-46FE-82A7-1EE04933B43A}" type="datetimeFigureOut">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25074079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18323219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863527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8" name="Footer Placeholder 7"/>
          <p:cNvSpPr>
            <a:spLocks noGrp="1"/>
          </p:cNvSpPr>
          <p:nvPr>
            <p:ph type="ftr" sz="quarter" idx="11"/>
          </p:nvPr>
        </p:nvSpPr>
        <p:spPr/>
        <p:txBody>
          <a:bodyPr/>
          <a:lstStyle/>
          <a:p>
            <a:endParaRPr lang="en-US">
              <a:solidFill>
                <a:srgbClr val="4F81BD">
                  <a:lumMod val="20000"/>
                  <a:lumOff val="80000"/>
                </a:srgbClr>
              </a:solidFill>
            </a:endParaRPr>
          </a:p>
        </p:txBody>
      </p:sp>
      <p:sp>
        <p:nvSpPr>
          <p:cNvPr id="9" name="Slide Number Placeholder 8"/>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405939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4" name="Footer Placeholder 3"/>
          <p:cNvSpPr>
            <a:spLocks noGrp="1"/>
          </p:cNvSpPr>
          <p:nvPr>
            <p:ph type="ftr" sz="quarter" idx="11"/>
          </p:nvPr>
        </p:nvSpPr>
        <p:spPr/>
        <p:txBody>
          <a:bodyPr/>
          <a:lstStyle/>
          <a:p>
            <a:endParaRPr lang="en-US">
              <a:solidFill>
                <a:srgbClr val="4F81BD">
                  <a:lumMod val="20000"/>
                  <a:lumOff val="80000"/>
                </a:srgbClr>
              </a:solidFill>
            </a:endParaRPr>
          </a:p>
        </p:txBody>
      </p:sp>
      <p:sp>
        <p:nvSpPr>
          <p:cNvPr id="5" name="Slide Number Placeholder 4"/>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339224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3" name="Footer Placeholder 2"/>
          <p:cNvSpPr>
            <a:spLocks noGrp="1"/>
          </p:cNvSpPr>
          <p:nvPr>
            <p:ph type="ftr" sz="quarter" idx="11"/>
          </p:nvPr>
        </p:nvSpPr>
        <p:spPr/>
        <p:txBody>
          <a:bodyPr/>
          <a:lstStyle/>
          <a:p>
            <a:endParaRPr lang="en-US">
              <a:solidFill>
                <a:srgbClr val="4F81BD">
                  <a:lumMod val="20000"/>
                  <a:lumOff val="80000"/>
                </a:srgbClr>
              </a:solidFill>
            </a:endParaRPr>
          </a:p>
        </p:txBody>
      </p:sp>
      <p:sp>
        <p:nvSpPr>
          <p:cNvPr id="4" name="Slide Number Placeholder 3"/>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6556956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273131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38807064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3197682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2580481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83611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E7965-506F-46FE-82A7-1EE04933B43A}" type="datetimeFigureOut">
              <a:rPr lang="en-US" smtClean="0"/>
              <a:t>3/20/2014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16840354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269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156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12954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4997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6998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1268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15887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3672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5792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546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DE7965-506F-46FE-82A7-1EE04933B43A}" type="datetimeFigureOut">
              <a:rPr lang="en-US" smtClean="0"/>
              <a:t>3/20/2014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55479878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50403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235887"/>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434451"/>
            <a:ext cx="9860610" cy="1801436"/>
          </a:xfrm>
          <a:noFill/>
        </p:spPr>
        <p:txBody>
          <a:bodyPr lIns="146304" tIns="91440" rIns="146304" bIns="91440" anchor="t" anchorCtr="0"/>
          <a:lstStyle>
            <a:lvl1pPr>
              <a:defRPr sz="5882" spc="-98" baseline="0">
                <a:solidFill>
                  <a:schemeClr val="bg2">
                    <a:lumMod val="50000"/>
                  </a:schemeClr>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323094" y="6028972"/>
            <a:ext cx="2507472" cy="537212"/>
          </a:xfrm>
          <a:prstGeom prst="rect">
            <a:avLst/>
          </a:prstGeom>
        </p:spPr>
      </p:pic>
      <p:pic>
        <p:nvPicPr>
          <p:cNvPr id="3" name="Grafi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5175974" cy="1725569"/>
          </a:xfrm>
          <a:prstGeom prst="rect">
            <a:avLst/>
          </a:prstGeom>
        </p:spPr>
      </p:pic>
    </p:spTree>
    <p:extLst>
      <p:ext uri="{BB962C8B-B14F-4D97-AF65-F5344CB8AC3E}">
        <p14:creationId xmlns:p14="http://schemas.microsoft.com/office/powerpoint/2010/main" val="3213278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339659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24138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001366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7815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2357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79949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8089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2914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DE7965-506F-46FE-82A7-1EE04933B43A}" type="datetimeFigureOut">
              <a:rPr lang="en-US" smtClean="0"/>
              <a:t>3/20/2014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30690596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4377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66133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2525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0" y="228603"/>
            <a:ext cx="11151917" cy="677108"/>
          </a:xfrm>
          <a:prstGeom prst="rect">
            <a:avLst/>
          </a:prstGeom>
        </p:spPr>
        <p:txBody>
          <a:bodyPr vert="horz" wrap="square" lIns="0" tIns="0" rIns="0" bIns="0" rtlCol="0" anchor="t">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869560829"/>
      </p:ext>
    </p:extLst>
  </p:cSld>
  <p:clrMapOvr>
    <a:masterClrMapping/>
  </p:clrMapOvr>
  <p:transition spd="med">
    <p:push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54547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300308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51162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5972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99409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172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E7965-506F-46FE-82A7-1EE04933B43A}" type="datetimeFigureOut">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9355335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208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01280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82951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807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432461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871235789"/>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531071061"/>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28112346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046589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8" name="Footer Placeholder 7"/>
          <p:cNvSpPr>
            <a:spLocks noGrp="1"/>
          </p:cNvSpPr>
          <p:nvPr>
            <p:ph type="ftr" sz="quarter" idx="11"/>
          </p:nvPr>
        </p:nvSpPr>
        <p:spPr/>
        <p:txBody>
          <a:bodyPr/>
          <a:lstStyle/>
          <a:p>
            <a:endParaRPr lang="en-US">
              <a:solidFill>
                <a:srgbClr val="4F81BD">
                  <a:lumMod val="20000"/>
                  <a:lumOff val="80000"/>
                </a:srgbClr>
              </a:solidFill>
            </a:endParaRPr>
          </a:p>
        </p:txBody>
      </p:sp>
      <p:sp>
        <p:nvSpPr>
          <p:cNvPr id="9" name="Slide Number Placeholder 8"/>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62665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E7965-506F-46FE-82A7-1EE04933B43A}" type="datetimeFigureOut">
              <a:rPr lang="en-US" smtClean="0"/>
              <a:t>3/20/2014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EA323-A283-41EB-BF99-EC5801DD8201}" type="slidenum">
              <a:rPr lang="en-US" smtClean="0"/>
              <a:t>‹#›</a:t>
            </a:fld>
            <a:endParaRPr lang="en-US"/>
          </a:p>
        </p:txBody>
      </p:sp>
    </p:spTree>
    <p:extLst>
      <p:ext uri="{BB962C8B-B14F-4D97-AF65-F5344CB8AC3E}">
        <p14:creationId xmlns:p14="http://schemas.microsoft.com/office/powerpoint/2010/main" val="39644314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4" name="Footer Placeholder 3"/>
          <p:cNvSpPr>
            <a:spLocks noGrp="1"/>
          </p:cNvSpPr>
          <p:nvPr>
            <p:ph type="ftr" sz="quarter" idx="11"/>
          </p:nvPr>
        </p:nvSpPr>
        <p:spPr/>
        <p:txBody>
          <a:bodyPr/>
          <a:lstStyle/>
          <a:p>
            <a:endParaRPr lang="en-US">
              <a:solidFill>
                <a:srgbClr val="4F81BD">
                  <a:lumMod val="20000"/>
                  <a:lumOff val="80000"/>
                </a:srgbClr>
              </a:solidFill>
            </a:endParaRPr>
          </a:p>
        </p:txBody>
      </p:sp>
      <p:sp>
        <p:nvSpPr>
          <p:cNvPr id="5" name="Slide Number Placeholder 4"/>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2917725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3" name="Footer Placeholder 2"/>
          <p:cNvSpPr>
            <a:spLocks noGrp="1"/>
          </p:cNvSpPr>
          <p:nvPr>
            <p:ph type="ftr" sz="quarter" idx="11"/>
          </p:nvPr>
        </p:nvSpPr>
        <p:spPr/>
        <p:txBody>
          <a:bodyPr/>
          <a:lstStyle/>
          <a:p>
            <a:endParaRPr lang="en-US">
              <a:solidFill>
                <a:srgbClr val="4F81BD">
                  <a:lumMod val="20000"/>
                  <a:lumOff val="80000"/>
                </a:srgbClr>
              </a:solidFill>
            </a:endParaRPr>
          </a:p>
        </p:txBody>
      </p:sp>
      <p:sp>
        <p:nvSpPr>
          <p:cNvPr id="4" name="Slide Number Placeholder 3"/>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6548080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0243065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6" name="Footer Placeholder 5"/>
          <p:cNvSpPr>
            <a:spLocks noGrp="1"/>
          </p:cNvSpPr>
          <p:nvPr>
            <p:ph type="ftr" sz="quarter" idx="11"/>
          </p:nvPr>
        </p:nvSpPr>
        <p:spPr/>
        <p:txBody>
          <a:bodyPr/>
          <a:lstStyle/>
          <a:p>
            <a:endParaRPr lang="en-US">
              <a:solidFill>
                <a:srgbClr val="4F81BD">
                  <a:lumMod val="20000"/>
                  <a:lumOff val="80000"/>
                </a:srgbClr>
              </a:solidFill>
            </a:endParaRPr>
          </a:p>
        </p:txBody>
      </p:sp>
      <p:sp>
        <p:nvSpPr>
          <p:cNvPr id="7" name="Slide Number Placeholder 6"/>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5506398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16565468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7066427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7"/>
            <a:ext cx="5378548" cy="2420188"/>
          </a:xfrm>
        </p:spPr>
        <p:txBody>
          <a:bodyPr wrap="square">
            <a:spAutoFit/>
          </a:bodyPr>
          <a:lstStyle>
            <a:lvl1pPr marL="0" indent="0">
              <a:spcBef>
                <a:spcPts val="1200"/>
              </a:spcBef>
              <a:buClr>
                <a:schemeClr val="tx1"/>
              </a:buClr>
              <a:buFont typeface="Wingdings" pitchFamily="2" charset="2"/>
              <a:buNone/>
              <a:defRPr sz="3431">
                <a:solidFill>
                  <a:srgbClr val="00188F"/>
                </a:solidFill>
              </a:defRPr>
            </a:lvl1pPr>
            <a:lvl2pPr marL="0" indent="0">
              <a:buNone/>
              <a:defRPr sz="1961"/>
            </a:lvl2pPr>
            <a:lvl3pPr marL="227180" indent="0">
              <a:buNone/>
              <a:tabLst/>
              <a:defRPr sz="1961"/>
            </a:lvl3pPr>
            <a:lvl4pPr marL="451248" indent="0">
              <a:buNone/>
              <a:defRPr/>
            </a:lvl4pPr>
            <a:lvl5pPr marL="67220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5356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057401"/>
            <a:ext cx="11785600" cy="1470025"/>
          </a:xfrm>
        </p:spPr>
        <p:txBody>
          <a:bodyPr/>
          <a:lstStyle>
            <a:lvl1pPr algn="l">
              <a:defRPr/>
            </a:lvl1pPr>
          </a:lstStyle>
          <a:p>
            <a:r>
              <a:rPr lang="en-US" smtClean="0"/>
              <a:t>Click to edit Master title style</a:t>
            </a:r>
            <a:endParaRPr lang="en-US"/>
          </a:p>
        </p:txBody>
      </p:sp>
      <p:sp>
        <p:nvSpPr>
          <p:cNvPr id="3" name="Subtitle 2"/>
          <p:cNvSpPr>
            <a:spLocks noGrp="1"/>
          </p:cNvSpPr>
          <p:nvPr>
            <p:ph type="subTitle" idx="1"/>
          </p:nvPr>
        </p:nvSpPr>
        <p:spPr>
          <a:xfrm>
            <a:off x="203200" y="3581400"/>
            <a:ext cx="117856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86435173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157549738"/>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11"/>
          </p:nvPr>
        </p:nvSpPr>
        <p:spPr/>
        <p:txBody>
          <a:bodyPr/>
          <a:lstStyle/>
          <a:p>
            <a:endParaRPr lang="en-US">
              <a:solidFill>
                <a:srgbClr val="4F81BD">
                  <a:lumMod val="20000"/>
                  <a:lumOff val="80000"/>
                </a:srgbClr>
              </a:solidFill>
            </a:endParaRPr>
          </a:p>
        </p:txBody>
      </p:sp>
      <p:sp>
        <p:nvSpPr>
          <p:cNvPr id="6" name="Slide Number Placeholder 5"/>
          <p:cNvSpPr>
            <a:spLocks noGrp="1"/>
          </p:cNvSpPr>
          <p:nvPr>
            <p:ph type="sldNum" sz="quarter" idx="12"/>
          </p:nvPr>
        </p:nvSpPr>
        <p:spPr/>
        <p:txBody>
          <a:body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0503766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6" Type="http://schemas.openxmlformats.org/officeDocument/2006/relationships/theme" Target="../theme/theme1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2.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7.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noProof="0" dirty="0" smtClean="0"/>
              <a:t>Click </a:t>
            </a:r>
            <a:r>
              <a:rPr lang="de-DE" noProof="0" dirty="0" err="1" smtClean="0"/>
              <a:t>to</a:t>
            </a:r>
            <a:r>
              <a:rPr lang="de-DE" noProof="0" dirty="0" smtClean="0"/>
              <a:t> </a:t>
            </a:r>
            <a:r>
              <a:rPr lang="de-DE" noProof="0" dirty="0" err="1" smtClean="0"/>
              <a:t>edit</a:t>
            </a:r>
            <a:r>
              <a:rPr lang="de-DE" noProof="0" dirty="0" smtClean="0"/>
              <a:t> Master title style</a:t>
            </a:r>
            <a:endParaRPr lang="de-DE" noProof="0"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noProof="0" dirty="0" smtClean="0"/>
              <a:t>Click </a:t>
            </a:r>
            <a:r>
              <a:rPr lang="de-DE" noProof="0" dirty="0" err="1" smtClean="0"/>
              <a:t>to</a:t>
            </a:r>
            <a:r>
              <a:rPr lang="de-DE" noProof="0" dirty="0" smtClean="0"/>
              <a:t> </a:t>
            </a:r>
            <a:r>
              <a:rPr lang="de-DE" noProof="0" dirty="0" err="1" smtClean="0"/>
              <a:t>edit</a:t>
            </a:r>
            <a:r>
              <a:rPr lang="de-DE" noProof="0" dirty="0" smtClean="0"/>
              <a:t> Master </a:t>
            </a:r>
            <a:r>
              <a:rPr lang="de-DE" noProof="0" dirty="0" err="1" smtClean="0"/>
              <a:t>text</a:t>
            </a:r>
            <a:r>
              <a:rPr lang="de-DE" noProof="0" dirty="0" smtClean="0"/>
              <a:t> </a:t>
            </a:r>
            <a:r>
              <a:rPr lang="de-DE" noProof="0" dirty="0" err="1" smtClean="0"/>
              <a:t>styles</a:t>
            </a:r>
            <a:endParaRPr lang="de-DE" noProof="0" dirty="0" smtClean="0"/>
          </a:p>
          <a:p>
            <a:pPr lvl="1"/>
            <a:r>
              <a:rPr lang="de-DE" noProof="0" dirty="0" smtClean="0"/>
              <a:t>Second </a:t>
            </a:r>
            <a:r>
              <a:rPr lang="de-DE" noProof="0" dirty="0" err="1" smtClean="0"/>
              <a:t>level</a:t>
            </a:r>
            <a:endParaRPr lang="de-DE" noProof="0" dirty="0" smtClean="0"/>
          </a:p>
          <a:p>
            <a:pPr lvl="2"/>
            <a:r>
              <a:rPr lang="de-DE" noProof="0" dirty="0" smtClean="0"/>
              <a:t>Third </a:t>
            </a:r>
            <a:r>
              <a:rPr lang="de-DE" noProof="0" dirty="0" err="1" smtClean="0"/>
              <a:t>level</a:t>
            </a:r>
            <a:endParaRPr lang="de-DE" noProof="0" dirty="0" smtClean="0"/>
          </a:p>
          <a:p>
            <a:pPr lvl="3"/>
            <a:r>
              <a:rPr lang="de-DE" noProof="0" dirty="0" err="1" smtClean="0"/>
              <a:t>Fourth</a:t>
            </a:r>
            <a:r>
              <a:rPr lang="de-DE" noProof="0" dirty="0" smtClean="0"/>
              <a:t> </a:t>
            </a:r>
            <a:r>
              <a:rPr lang="de-DE" noProof="0" dirty="0" err="1" smtClean="0"/>
              <a:t>level</a:t>
            </a:r>
            <a:endParaRPr lang="de-DE" noProof="0" dirty="0" smtClean="0"/>
          </a:p>
          <a:p>
            <a:pPr lvl="4"/>
            <a:r>
              <a:rPr lang="de-DE" noProof="0" dirty="0" err="1" smtClean="0"/>
              <a:t>Fifth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E7965-506F-46FE-82A7-1EE04933B43A}" type="datetimeFigureOut">
              <a:rPr lang="de-DE" noProof="0" smtClean="0"/>
              <a:t>20.03.2014</a:t>
            </a:fld>
            <a:endParaRPr lang="de-DE"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EA323-A283-41EB-BF99-EC5801DD8201}" type="slidenum">
              <a:rPr lang="de-DE" noProof="0" smtClean="0"/>
              <a:t>‹#›</a:t>
            </a:fld>
            <a:endParaRPr lang="de-DE" noProof="0" dirty="0"/>
          </a:p>
        </p:txBody>
      </p:sp>
    </p:spTree>
    <p:extLst>
      <p:ext uri="{BB962C8B-B14F-4D97-AF65-F5344CB8AC3E}">
        <p14:creationId xmlns:p14="http://schemas.microsoft.com/office/powerpoint/2010/main" val="1313485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06329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1"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3"/>
            <a:ext cx="10972801"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63"/>
            <a:fld id="{7E40EB23-66FD-4C63-9F3D-AB1E083C8A31}" type="datetimeFigureOut">
              <a:rPr lang="en-US" smtClean="0">
                <a:solidFill>
                  <a:prstClr val="black">
                    <a:tint val="75000"/>
                  </a:prstClr>
                </a:solidFill>
              </a:rPr>
              <a:pPr defTabSz="914363"/>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63"/>
            <a:r>
              <a:rPr lang="en-US" smtClean="0">
                <a:solidFill>
                  <a:prstClr val="black">
                    <a:tint val="75000"/>
                  </a:prstClr>
                </a:solidFill>
              </a:rPr>
              <a:t>Microsoft Confidential</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63"/>
            <a:fld id="{3B8D9D46-CCDD-481F-822E-78CEFBAD6200}" type="slidenum">
              <a:rPr lang="en-US" smtClean="0">
                <a:solidFill>
                  <a:prstClr val="black">
                    <a:tint val="75000"/>
                  </a:prstClr>
                </a:solidFill>
              </a:rPr>
              <a:pPr defTabSz="914363"/>
              <a:t>‹#›</a:t>
            </a:fld>
            <a:endParaRPr lang="en-US">
              <a:solidFill>
                <a:prstClr val="black">
                  <a:tint val="75000"/>
                </a:prstClr>
              </a:solidFill>
            </a:endParaRPr>
          </a:p>
        </p:txBody>
      </p:sp>
    </p:spTree>
    <p:extLst>
      <p:ext uri="{BB962C8B-B14F-4D97-AF65-F5344CB8AC3E}">
        <p14:creationId xmlns:p14="http://schemas.microsoft.com/office/powerpoint/2010/main" val="284617146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transition>
    <p:fade/>
  </p:transition>
  <p:timing>
    <p:tnLst>
      <p:par>
        <p:cTn id="1" dur="indefinite" restart="never" nodeType="tmRoot"/>
      </p:par>
    </p:tnLst>
  </p:timing>
  <p:txStyles>
    <p:titleStyle>
      <a:lvl1pPr algn="l" defTabSz="914126" rtl="0" eaLnBrk="1" latinLnBrk="0" hangingPunct="1">
        <a:spcBef>
          <a:spcPct val="0"/>
        </a:spcBef>
        <a:buNone/>
        <a:defRPr sz="4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342797" indent="-342797" algn="l" defTabSz="914126" rtl="0" eaLnBrk="1" latinLnBrk="0" hangingPunct="1">
        <a:spcBef>
          <a:spcPct val="20000"/>
        </a:spcBef>
        <a:buFont typeface="Arial" pitchFamily="34" charset="0"/>
        <a:buChar char="•"/>
        <a:defRPr sz="3199" kern="1200">
          <a:solidFill>
            <a:schemeClr val="tx1"/>
          </a:solidFill>
          <a:latin typeface="Segoe UI" panose="020B0502040204020203" pitchFamily="34" charset="0"/>
          <a:ea typeface="+mn-ea"/>
          <a:cs typeface="Segoe UI" panose="020B0502040204020203" pitchFamily="34" charset="0"/>
        </a:defRPr>
      </a:lvl1pPr>
      <a:lvl2pPr marL="742727" indent="-285664" algn="l" defTabSz="914126" rtl="0" eaLnBrk="1" latinLnBrk="0" hangingPunct="1">
        <a:spcBef>
          <a:spcPct val="20000"/>
        </a:spcBef>
        <a:buFont typeface="Arial" pitchFamily="34" charset="0"/>
        <a:buChar char="–"/>
        <a:defRPr sz="27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spcBef>
          <a:spcPct val="20000"/>
        </a:spcBef>
        <a:buFont typeface="Arial" pitchFamily="34" charset="0"/>
        <a:buChar char="•"/>
        <a:defRPr sz="23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spcBef>
          <a:spcPct val="20000"/>
        </a:spcBef>
        <a:buFont typeface="Arial" pitchFamily="34" charset="0"/>
        <a:buChar char="–"/>
        <a:defRPr sz="19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spcBef>
          <a:spcPct val="20000"/>
        </a:spcBef>
        <a:buFont typeface="Arial" pitchFamily="34" charset="0"/>
        <a:buChar char="»"/>
        <a:defRPr sz="19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4747"/>
            </a:gs>
            <a:gs pos="100000">
              <a:srgbClr val="FF0000"/>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875674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669000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4747"/>
            </a:gs>
            <a:gs pos="100000">
              <a:srgbClr val="FF0000"/>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534564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2">
                <a:lumMod val="75000"/>
              </a:schemeClr>
            </a:gs>
            <a:gs pos="100000">
              <a:schemeClr val="tx2">
                <a:lumMod val="5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accent1">
                    <a:lumMod val="20000"/>
                    <a:lumOff val="80000"/>
                  </a:schemeClr>
                </a:solidFill>
              </a:defRPr>
            </a:lvl1p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accent1">
                    <a:lumMod val="20000"/>
                    <a:lumOff val="80000"/>
                  </a:schemeClr>
                </a:solidFill>
              </a:defRPr>
            </a:lvl1pPr>
          </a:lstStyle>
          <a:p>
            <a:endParaRPr lang="en-US">
              <a:solidFill>
                <a:srgbClr val="4F81BD">
                  <a:lumMod val="20000"/>
                  <a:lumOff val="80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accent1">
                    <a:lumMod val="20000"/>
                    <a:lumOff val="80000"/>
                  </a:schemeClr>
                </a:solidFill>
              </a:defRPr>
            </a:lvl1p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98718372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lumMod val="20000"/>
              <a:lumOff val="80000"/>
            </a:schemeClr>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lumMod val="20000"/>
              <a:lumOff val="80000"/>
            </a:schemeClr>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20000"/>
              <a:lumOff val="80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20000"/>
              <a:lumOff val="80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E7965-506F-46FE-82A7-1EE04933B43A}"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EA323-A283-41EB-BF99-EC5801DD820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30383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0EB23-66FD-4C63-9F3D-AB1E083C8A31}"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prstClr val="black">
                    <a:tint val="75000"/>
                  </a:prstClr>
                </a:solidFill>
              </a:rPr>
              <a:t>Microsoft Confidential</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D9D46-CCDD-481F-822E-78CEFBAD62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00308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91"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4747"/>
            </a:gs>
            <a:gs pos="100000">
              <a:srgbClr val="FF0000"/>
            </a:gs>
          </a:gsLst>
          <a:lin ang="54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82646-E38B-4A37-AE72-18E60CF3A724}" type="datetimeFigureOut">
              <a:rPr lang="en-US" smtClean="0">
                <a:solidFill>
                  <a:prstClr val="black">
                    <a:tint val="75000"/>
                  </a:prstClr>
                </a:solidFill>
              </a:rPr>
              <a:pPr/>
              <a:t>3/20/2014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69DA3-746D-4780-AE83-F6212AEA6EF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900914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bg1"/>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2">
                <a:lumMod val="75000"/>
              </a:schemeClr>
            </a:gs>
            <a:gs pos="100000">
              <a:schemeClr val="tx2">
                <a:lumMod val="5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accent1">
                    <a:lumMod val="20000"/>
                    <a:lumOff val="80000"/>
                  </a:schemeClr>
                </a:solidFill>
              </a:defRPr>
            </a:lvl1p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accent1">
                    <a:lumMod val="20000"/>
                    <a:lumOff val="80000"/>
                  </a:schemeClr>
                </a:solidFill>
              </a:defRPr>
            </a:lvl1pPr>
          </a:lstStyle>
          <a:p>
            <a:endParaRPr lang="en-US">
              <a:solidFill>
                <a:srgbClr val="4F81BD">
                  <a:lumMod val="20000"/>
                  <a:lumOff val="80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accent1">
                    <a:lumMod val="20000"/>
                    <a:lumOff val="80000"/>
                  </a:schemeClr>
                </a:solidFill>
              </a:defRPr>
            </a:lvl1p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229480772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lumMod val="20000"/>
              <a:lumOff val="80000"/>
            </a:schemeClr>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lumMod val="20000"/>
              <a:lumOff val="80000"/>
            </a:schemeClr>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20000"/>
              <a:lumOff val="80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20000"/>
              <a:lumOff val="80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2">
                <a:lumMod val="75000"/>
              </a:schemeClr>
            </a:gs>
            <a:gs pos="100000">
              <a:schemeClr val="tx2">
                <a:lumMod val="5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accent1">
                    <a:lumMod val="20000"/>
                    <a:lumOff val="80000"/>
                  </a:schemeClr>
                </a:solidFill>
              </a:defRPr>
            </a:lvl1pPr>
          </a:lstStyle>
          <a:p>
            <a:fld id="{2E28A856-95C4-4D7A-A92E-CCF481EACAA6}" type="datetimeFigureOut">
              <a:rPr lang="en-US" smtClean="0">
                <a:solidFill>
                  <a:srgbClr val="4F81BD">
                    <a:lumMod val="20000"/>
                    <a:lumOff val="80000"/>
                  </a:srgbClr>
                </a:solidFill>
              </a:rPr>
              <a:pPr/>
              <a:t>3/20/2014</a:t>
            </a:fld>
            <a:endParaRPr lang="en-US">
              <a:solidFill>
                <a:srgbClr val="4F81BD">
                  <a:lumMod val="20000"/>
                  <a:lumOff val="80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accent1">
                    <a:lumMod val="20000"/>
                    <a:lumOff val="80000"/>
                  </a:schemeClr>
                </a:solidFill>
              </a:defRPr>
            </a:lvl1pPr>
          </a:lstStyle>
          <a:p>
            <a:endParaRPr lang="en-US">
              <a:solidFill>
                <a:srgbClr val="4F81BD">
                  <a:lumMod val="20000"/>
                  <a:lumOff val="80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accent1">
                    <a:lumMod val="20000"/>
                    <a:lumOff val="80000"/>
                  </a:schemeClr>
                </a:solidFill>
              </a:defRPr>
            </a:lvl1pPr>
          </a:lstStyle>
          <a:p>
            <a:fld id="{B556071D-2292-41DA-9CAF-F0AE7A183DDD}" type="slidenum">
              <a:rPr lang="en-US" smtClean="0">
                <a:solidFill>
                  <a:srgbClr val="4F81BD">
                    <a:lumMod val="20000"/>
                    <a:lumOff val="80000"/>
                  </a:srgbClr>
                </a:solidFill>
              </a:rPr>
              <a:pPr/>
              <a:t>‹#›</a:t>
            </a:fld>
            <a:endParaRPr lang="en-US">
              <a:solidFill>
                <a:srgbClr val="4F81BD">
                  <a:lumMod val="20000"/>
                  <a:lumOff val="80000"/>
                </a:srgbClr>
              </a:solidFill>
            </a:endParaRPr>
          </a:p>
        </p:txBody>
      </p:sp>
    </p:spTree>
    <p:extLst>
      <p:ext uri="{BB962C8B-B14F-4D97-AF65-F5344CB8AC3E}">
        <p14:creationId xmlns:p14="http://schemas.microsoft.com/office/powerpoint/2010/main" val="402151762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lumMod val="20000"/>
              <a:lumOff val="80000"/>
            </a:schemeClr>
          </a:solidFill>
          <a:latin typeface="Segoe UI Light" panose="020B0502040204020203" pitchFamily="34" charset="0"/>
          <a:ea typeface="+mj-ea"/>
          <a:cs typeface="Segoe UI Light" panose="020B0502040204020203"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lumMod val="20000"/>
              <a:lumOff val="80000"/>
            </a:schemeClr>
          </a:solidFill>
          <a:latin typeface="Segoe UI" panose="020B0502040204020203" pitchFamily="34" charset="0"/>
          <a:ea typeface="+mn-ea"/>
          <a:cs typeface="Segoe UI"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1">
              <a:lumMod val="20000"/>
              <a:lumOff val="80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1">
              <a:lumMod val="20000"/>
              <a:lumOff val="80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1">
              <a:lumMod val="20000"/>
              <a:lumOff val="80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1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10.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73.xml"/><Relationship Id="rId6" Type="http://schemas.openxmlformats.org/officeDocument/2006/relationships/image" Target="../media/image28.png"/><Relationship Id="rId5" Type="http://schemas.microsoft.com/office/2007/relationships/hdphoto" Target="../media/hdphoto4.wdp"/><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0.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0.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110.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7.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13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4.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1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2.png"/><Relationship Id="rId1" Type="http://schemas.openxmlformats.org/officeDocument/2006/relationships/slideLayout" Target="../slideLayouts/slideLayout110.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0.xml"/><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Layout" Target="../slideLayouts/slideLayout1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5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a:xfrm>
            <a:off x="269302" y="2434593"/>
            <a:ext cx="11294829" cy="1801181"/>
          </a:xfrm>
        </p:spPr>
        <p:txBody>
          <a:bodyPr>
            <a:normAutofit/>
          </a:bodyPr>
          <a:lstStyle/>
          <a:p>
            <a:r>
              <a:rPr lang="de-DE" b="1" dirty="0" smtClean="0"/>
              <a:t>Smart Products. </a:t>
            </a:r>
            <a:r>
              <a:rPr lang="de-DE" b="1" dirty="0" err="1" smtClean="0"/>
              <a:t>IoT</a:t>
            </a:r>
            <a:r>
              <a:rPr lang="de-DE" b="1" dirty="0" smtClean="0"/>
              <a:t>. M2M.</a:t>
            </a:r>
            <a:br>
              <a:rPr lang="de-DE" b="1" dirty="0" smtClean="0"/>
            </a:br>
            <a:r>
              <a:rPr lang="de-DE" b="1" dirty="0" smtClean="0"/>
              <a:t>Do I Care?</a:t>
            </a:r>
            <a:endParaRPr lang="de-DE" sz="6000" b="1" dirty="0"/>
          </a:p>
        </p:txBody>
      </p:sp>
      <p:sp>
        <p:nvSpPr>
          <p:cNvPr id="2" name="TextBox 1"/>
          <p:cNvSpPr txBox="1"/>
          <p:nvPr/>
        </p:nvSpPr>
        <p:spPr>
          <a:xfrm>
            <a:off x="289360" y="4341565"/>
            <a:ext cx="6544918" cy="1267233"/>
          </a:xfrm>
          <a:prstGeom prst="rect">
            <a:avLst/>
          </a:prstGeom>
          <a:noFill/>
        </p:spPr>
        <p:txBody>
          <a:bodyPr wrap="none" lIns="179285" tIns="143428" rIns="179285" bIns="143428" rtlCol="0">
            <a:spAutoFit/>
          </a:bodyPr>
          <a:lstStyle/>
          <a:p>
            <a:pPr defTabSz="914367">
              <a:lnSpc>
                <a:spcPct val="90000"/>
              </a:lnSpc>
              <a:spcAft>
                <a:spcPts val="588"/>
              </a:spcAft>
            </a:pPr>
            <a:r>
              <a:rPr lang="de-DE" sz="2353" dirty="0" smtClean="0">
                <a:gradFill>
                  <a:gsLst>
                    <a:gs pos="2917">
                      <a:srgbClr val="505050"/>
                    </a:gs>
                    <a:gs pos="30000">
                      <a:srgbClr val="505050"/>
                    </a:gs>
                  </a:gsLst>
                  <a:lin ang="5400000" scaled="0"/>
                </a:gradFill>
              </a:rPr>
              <a:t>Clemens </a:t>
            </a:r>
            <a:r>
              <a:rPr lang="de-DE" sz="2353" dirty="0">
                <a:gradFill>
                  <a:gsLst>
                    <a:gs pos="2917">
                      <a:srgbClr val="505050"/>
                    </a:gs>
                    <a:gs pos="30000">
                      <a:srgbClr val="505050"/>
                    </a:gs>
                  </a:gsLst>
                  <a:lin ang="5400000" scaled="0"/>
                </a:gradFill>
              </a:rPr>
              <a:t>Vasters, </a:t>
            </a:r>
            <a:r>
              <a:rPr lang="de-DE" sz="2353" dirty="0" smtClean="0">
                <a:gradFill>
                  <a:gsLst>
                    <a:gs pos="2917">
                      <a:srgbClr val="505050"/>
                    </a:gs>
                    <a:gs pos="30000">
                      <a:srgbClr val="505050"/>
                    </a:gs>
                  </a:gsLst>
                  <a:lin ang="5400000" scaled="0"/>
                </a:gradFill>
              </a:rPr>
              <a:t>@</a:t>
            </a:r>
            <a:r>
              <a:rPr lang="de-DE" sz="2353" dirty="0" err="1" smtClean="0">
                <a:gradFill>
                  <a:gsLst>
                    <a:gs pos="2917">
                      <a:srgbClr val="505050"/>
                    </a:gs>
                    <a:gs pos="30000">
                      <a:srgbClr val="505050"/>
                    </a:gs>
                  </a:gsLst>
                  <a:lin ang="5400000" scaled="0"/>
                </a:gradFill>
              </a:rPr>
              <a:t>clemensv</a:t>
            </a:r>
            <a:r>
              <a:rPr lang="de-DE" sz="2353" dirty="0" smtClean="0">
                <a:gradFill>
                  <a:gsLst>
                    <a:gs pos="2917">
                      <a:srgbClr val="505050"/>
                    </a:gs>
                    <a:gs pos="30000">
                      <a:srgbClr val="505050"/>
                    </a:gs>
                  </a:gsLst>
                  <a:lin ang="5400000" scaled="0"/>
                </a:gradFill>
              </a:rPr>
              <a:t/>
            </a:r>
            <a:br>
              <a:rPr lang="de-DE" sz="2353" dirty="0" smtClean="0">
                <a:gradFill>
                  <a:gsLst>
                    <a:gs pos="2917">
                      <a:srgbClr val="505050"/>
                    </a:gs>
                    <a:gs pos="30000">
                      <a:srgbClr val="505050"/>
                    </a:gs>
                  </a:gsLst>
                  <a:lin ang="5400000" scaled="0"/>
                </a:gradFill>
              </a:rPr>
            </a:br>
            <a:r>
              <a:rPr lang="de-DE" sz="2353" dirty="0" err="1" smtClean="0">
                <a:gradFill>
                  <a:gsLst>
                    <a:gs pos="2917">
                      <a:srgbClr val="505050"/>
                    </a:gs>
                    <a:gs pos="30000">
                      <a:srgbClr val="505050"/>
                    </a:gs>
                  </a:gsLst>
                  <a:lin ang="5400000" scaled="0"/>
                </a:gradFill>
              </a:rPr>
              <a:t>Principal</a:t>
            </a:r>
            <a:r>
              <a:rPr lang="de-DE" sz="2353" dirty="0" smtClean="0">
                <a:gradFill>
                  <a:gsLst>
                    <a:gs pos="2917">
                      <a:srgbClr val="505050"/>
                    </a:gs>
                    <a:gs pos="30000">
                      <a:srgbClr val="505050"/>
                    </a:gs>
                  </a:gsLst>
                  <a:lin ang="5400000" scaled="0"/>
                </a:gradFill>
              </a:rPr>
              <a:t> </a:t>
            </a:r>
            <a:r>
              <a:rPr lang="de-DE" sz="2353" dirty="0" err="1" smtClean="0">
                <a:gradFill>
                  <a:gsLst>
                    <a:gs pos="2917">
                      <a:srgbClr val="505050"/>
                    </a:gs>
                    <a:gs pos="30000">
                      <a:srgbClr val="505050"/>
                    </a:gs>
                  </a:gsLst>
                  <a:lin ang="5400000" scaled="0"/>
                </a:gradFill>
              </a:rPr>
              <a:t>Architect</a:t>
            </a:r>
            <a:r>
              <a:rPr lang="de-DE" sz="2353" dirty="0" smtClean="0">
                <a:gradFill>
                  <a:gsLst>
                    <a:gs pos="2917">
                      <a:srgbClr val="505050"/>
                    </a:gs>
                    <a:gs pos="30000">
                      <a:srgbClr val="505050"/>
                    </a:gs>
                  </a:gsLst>
                  <a:lin ang="5400000" scaled="0"/>
                </a:gradFill>
              </a:rPr>
              <a:t>, Technical </a:t>
            </a:r>
            <a:r>
              <a:rPr lang="de-DE" sz="2353" dirty="0" err="1" smtClean="0">
                <a:gradFill>
                  <a:gsLst>
                    <a:gs pos="2917">
                      <a:srgbClr val="505050"/>
                    </a:gs>
                    <a:gs pos="30000">
                      <a:srgbClr val="505050"/>
                    </a:gs>
                  </a:gsLst>
                  <a:lin ang="5400000" scaled="0"/>
                </a:gradFill>
              </a:rPr>
              <a:t>Strategy</a:t>
            </a:r>
            <a:r>
              <a:rPr lang="de-DE" sz="2353" smtClean="0">
                <a:gradFill>
                  <a:gsLst>
                    <a:gs pos="2917">
                      <a:srgbClr val="505050"/>
                    </a:gs>
                    <a:gs pos="30000">
                      <a:srgbClr val="505050"/>
                    </a:gs>
                  </a:gsLst>
                  <a:lin ang="5400000" scaled="0"/>
                </a:gradFill>
              </a:rPr>
              <a:t> </a:t>
            </a:r>
            <a:br>
              <a:rPr lang="de-DE" sz="2353" smtClean="0">
                <a:gradFill>
                  <a:gsLst>
                    <a:gs pos="2917">
                      <a:srgbClr val="505050"/>
                    </a:gs>
                    <a:gs pos="30000">
                      <a:srgbClr val="505050"/>
                    </a:gs>
                  </a:gsLst>
                  <a:lin ang="5400000" scaled="0"/>
                </a:gradFill>
              </a:rPr>
            </a:br>
            <a:r>
              <a:rPr lang="de-DE" sz="2353" smtClean="0">
                <a:gradFill>
                  <a:gsLst>
                    <a:gs pos="2917">
                      <a:srgbClr val="505050"/>
                    </a:gs>
                    <a:gs pos="30000">
                      <a:srgbClr val="505050"/>
                    </a:gs>
                  </a:gsLst>
                  <a:lin ang="5400000" scaled="0"/>
                </a:gradFill>
              </a:rPr>
              <a:t>Windows </a:t>
            </a:r>
            <a:r>
              <a:rPr lang="de-DE" sz="2353" dirty="0" smtClean="0">
                <a:gradFill>
                  <a:gsLst>
                    <a:gs pos="2917">
                      <a:srgbClr val="505050"/>
                    </a:gs>
                    <a:gs pos="30000">
                      <a:srgbClr val="505050"/>
                    </a:gs>
                  </a:gsLst>
                  <a:lin ang="5400000" scaled="0"/>
                </a:gradFill>
              </a:rPr>
              <a:t>Azure Mobile, Microsoft Corporation</a:t>
            </a:r>
            <a:endParaRPr lang="de-DE" sz="2353"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618229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alpha val="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51088" y="3647825"/>
            <a:ext cx="3897046" cy="1143000"/>
          </a:xfrm>
        </p:spPr>
        <p:txBody>
          <a:bodyPr>
            <a:normAutofit/>
          </a:bodyPr>
          <a:lstStyle/>
          <a:p>
            <a:r>
              <a:rPr lang="en-US" dirty="0" smtClean="0">
                <a:solidFill>
                  <a:schemeClr val="tx1">
                    <a:lumMod val="85000"/>
                    <a:lumOff val="15000"/>
                  </a:schemeClr>
                </a:solidFill>
                <a:latin typeface="+mj-lt"/>
                <a:cs typeface="Segoe UI" panose="020B0502040204020203" pitchFamily="34" charset="0"/>
              </a:rPr>
              <a:t>Smart Products</a:t>
            </a:r>
            <a:endParaRPr lang="en-US" dirty="0">
              <a:solidFill>
                <a:schemeClr val="tx1">
                  <a:lumMod val="85000"/>
                  <a:lumOff val="15000"/>
                </a:schemeClr>
              </a:solidFill>
              <a:latin typeface="+mj-lt"/>
              <a:cs typeface="Segoe UI" panose="020B0502040204020203" pitchFamily="34" charset="0"/>
            </a:endParaRPr>
          </a:p>
        </p:txBody>
      </p:sp>
      <p:sp>
        <p:nvSpPr>
          <p:cNvPr id="73" name="Oval 72"/>
          <p:cNvSpPr/>
          <p:nvPr/>
        </p:nvSpPr>
        <p:spPr>
          <a:xfrm>
            <a:off x="9455659" y="-557564"/>
            <a:ext cx="3635876" cy="3487253"/>
          </a:xfrm>
          <a:prstGeom prst="ellipse">
            <a:avLst/>
          </a:prstGeom>
          <a:solidFill>
            <a:srgbClr val="FF8F8F"/>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grpSp>
        <p:nvGrpSpPr>
          <p:cNvPr id="77" name="Group 76"/>
          <p:cNvGrpSpPr/>
          <p:nvPr/>
        </p:nvGrpSpPr>
        <p:grpSpPr>
          <a:xfrm>
            <a:off x="8413341" y="1652267"/>
            <a:ext cx="3642800" cy="3487253"/>
            <a:chOff x="8426404" y="1900462"/>
            <a:chExt cx="3642800" cy="3487253"/>
          </a:xfrm>
        </p:grpSpPr>
        <p:sp>
          <p:nvSpPr>
            <p:cNvPr id="71" name="Oval 70"/>
            <p:cNvSpPr/>
            <p:nvPr/>
          </p:nvSpPr>
          <p:spPr>
            <a:xfrm>
              <a:off x="8426404" y="1900462"/>
              <a:ext cx="3635876" cy="3487253"/>
            </a:xfrm>
            <a:prstGeom prst="ellipse">
              <a:avLst/>
            </a:prstGeom>
            <a:solidFill>
              <a:srgbClr val="FFE69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Segoe UI Light"/>
                <a:cs typeface="Segoe UI" panose="020B0502040204020203" pitchFamily="34" charset="0"/>
              </a:endParaRPr>
            </a:p>
          </p:txBody>
        </p:sp>
        <p:sp>
          <p:nvSpPr>
            <p:cNvPr id="47" name="Rectangle 46"/>
            <p:cNvSpPr/>
            <p:nvPr/>
          </p:nvSpPr>
          <p:spPr>
            <a:xfrm>
              <a:off x="8753261" y="3842340"/>
              <a:ext cx="615874"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Grid</a:t>
              </a:r>
              <a:endParaRPr lang="en-US" dirty="0">
                <a:solidFill>
                  <a:prstClr val="black"/>
                </a:solidFill>
                <a:latin typeface="Segoe UI Light"/>
                <a:cs typeface="Segoe UI" panose="020B0502040204020203" pitchFamily="34" charset="0"/>
              </a:endParaRPr>
            </a:p>
          </p:txBody>
        </p:sp>
        <p:sp>
          <p:nvSpPr>
            <p:cNvPr id="48" name="Rectangle 47"/>
            <p:cNvSpPr/>
            <p:nvPr/>
          </p:nvSpPr>
          <p:spPr>
            <a:xfrm>
              <a:off x="10054307" y="2514182"/>
              <a:ext cx="1324402"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Renewables</a:t>
              </a:r>
              <a:endParaRPr lang="en-US" dirty="0">
                <a:solidFill>
                  <a:prstClr val="black"/>
                </a:solidFill>
                <a:latin typeface="Segoe UI Light"/>
                <a:cs typeface="Segoe UI" panose="020B0502040204020203" pitchFamily="34" charset="0"/>
              </a:endParaRPr>
            </a:p>
          </p:txBody>
        </p:sp>
        <p:sp>
          <p:nvSpPr>
            <p:cNvPr id="49" name="Rectangle 48"/>
            <p:cNvSpPr/>
            <p:nvPr/>
          </p:nvSpPr>
          <p:spPr>
            <a:xfrm>
              <a:off x="10451581" y="3074979"/>
              <a:ext cx="1617623" cy="923330"/>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Oil/Gas/Coal </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Recovery and </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Distribution</a:t>
              </a:r>
              <a:endParaRPr lang="en-US" dirty="0">
                <a:solidFill>
                  <a:prstClr val="black"/>
                </a:solidFill>
                <a:latin typeface="Segoe UI Light"/>
                <a:cs typeface="Segoe UI" panose="020B0502040204020203" pitchFamily="34" charset="0"/>
              </a:endParaRPr>
            </a:p>
          </p:txBody>
        </p:sp>
      </p:grpSp>
      <p:grpSp>
        <p:nvGrpSpPr>
          <p:cNvPr id="78" name="Group 77"/>
          <p:cNvGrpSpPr/>
          <p:nvPr/>
        </p:nvGrpSpPr>
        <p:grpSpPr>
          <a:xfrm>
            <a:off x="8978762" y="3850361"/>
            <a:ext cx="3635876" cy="3487253"/>
            <a:chOff x="8991825" y="4098556"/>
            <a:chExt cx="3635876" cy="3487253"/>
          </a:xfrm>
        </p:grpSpPr>
        <p:sp>
          <p:nvSpPr>
            <p:cNvPr id="70" name="Oval 69"/>
            <p:cNvSpPr/>
            <p:nvPr/>
          </p:nvSpPr>
          <p:spPr>
            <a:xfrm>
              <a:off x="8991825" y="4098556"/>
              <a:ext cx="3635876" cy="3487253"/>
            </a:xfrm>
            <a:prstGeom prst="ellipse">
              <a:avLst/>
            </a:prstGeom>
            <a:solidFill>
              <a:srgbClr val="C59EE2"/>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60" name="Rectangle 59"/>
            <p:cNvSpPr/>
            <p:nvPr/>
          </p:nvSpPr>
          <p:spPr>
            <a:xfrm>
              <a:off x="11150979" y="5773412"/>
              <a:ext cx="829266" cy="646331"/>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Points</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of Sale</a:t>
              </a:r>
              <a:endParaRPr lang="en-US" dirty="0">
                <a:solidFill>
                  <a:prstClr val="black"/>
                </a:solidFill>
                <a:latin typeface="Segoe UI Light"/>
                <a:cs typeface="Segoe UI" panose="020B0502040204020203" pitchFamily="34" charset="0"/>
              </a:endParaRPr>
            </a:p>
          </p:txBody>
        </p:sp>
        <p:sp>
          <p:nvSpPr>
            <p:cNvPr id="61" name="Rectangle 60"/>
            <p:cNvSpPr/>
            <p:nvPr/>
          </p:nvSpPr>
          <p:spPr>
            <a:xfrm>
              <a:off x="9549888" y="6419743"/>
              <a:ext cx="129875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Restaurants</a:t>
              </a:r>
              <a:endParaRPr lang="en-US" dirty="0">
                <a:solidFill>
                  <a:prstClr val="black"/>
                </a:solidFill>
                <a:latin typeface="Segoe UI Light"/>
                <a:cs typeface="Segoe UI" panose="020B0502040204020203" pitchFamily="34" charset="0"/>
              </a:endParaRPr>
            </a:p>
          </p:txBody>
        </p:sp>
        <p:sp>
          <p:nvSpPr>
            <p:cNvPr id="62" name="Rectangle 61"/>
            <p:cNvSpPr/>
            <p:nvPr/>
          </p:nvSpPr>
          <p:spPr>
            <a:xfrm>
              <a:off x="9923650" y="4499855"/>
              <a:ext cx="793807"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Hotels</a:t>
              </a:r>
              <a:endParaRPr lang="en-US" dirty="0">
                <a:solidFill>
                  <a:prstClr val="black"/>
                </a:solidFill>
                <a:latin typeface="Segoe UI Light"/>
                <a:cs typeface="Segoe UI" panose="020B0502040204020203" pitchFamily="34" charset="0"/>
              </a:endParaRPr>
            </a:p>
          </p:txBody>
        </p:sp>
        <p:sp>
          <p:nvSpPr>
            <p:cNvPr id="63" name="Rectangle 62"/>
            <p:cNvSpPr/>
            <p:nvPr/>
          </p:nvSpPr>
          <p:spPr>
            <a:xfrm>
              <a:off x="11278965" y="4952029"/>
              <a:ext cx="942887" cy="646331"/>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Fuel</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Stations</a:t>
              </a:r>
              <a:endParaRPr lang="en-US" dirty="0">
                <a:solidFill>
                  <a:prstClr val="black"/>
                </a:solidFill>
                <a:latin typeface="Segoe UI Light"/>
                <a:cs typeface="Segoe UI" panose="020B0502040204020203" pitchFamily="34" charset="0"/>
              </a:endParaRPr>
            </a:p>
          </p:txBody>
        </p:sp>
      </p:grpSp>
      <p:grpSp>
        <p:nvGrpSpPr>
          <p:cNvPr id="23" name="Group 22"/>
          <p:cNvGrpSpPr/>
          <p:nvPr/>
        </p:nvGrpSpPr>
        <p:grpSpPr>
          <a:xfrm>
            <a:off x="7040480" y="-900757"/>
            <a:ext cx="3635876" cy="3487253"/>
            <a:chOff x="7053543" y="-652562"/>
            <a:chExt cx="3635876" cy="3487253"/>
          </a:xfrm>
        </p:grpSpPr>
        <p:sp>
          <p:nvSpPr>
            <p:cNvPr id="72" name="Oval 71"/>
            <p:cNvSpPr/>
            <p:nvPr/>
          </p:nvSpPr>
          <p:spPr>
            <a:xfrm>
              <a:off x="7053543" y="-652562"/>
              <a:ext cx="3635876" cy="3487253"/>
            </a:xfrm>
            <a:prstGeom prst="ellipse">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50" name="Rectangle 49"/>
            <p:cNvSpPr/>
            <p:nvPr/>
          </p:nvSpPr>
          <p:spPr>
            <a:xfrm>
              <a:off x="7607176" y="129005"/>
              <a:ext cx="928396"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Patients</a:t>
              </a:r>
              <a:endParaRPr lang="en-US" dirty="0">
                <a:solidFill>
                  <a:prstClr val="black"/>
                </a:solidFill>
                <a:latin typeface="Segoe UI Light"/>
                <a:cs typeface="Segoe UI" panose="020B0502040204020203" pitchFamily="34" charset="0"/>
              </a:endParaRPr>
            </a:p>
          </p:txBody>
        </p:sp>
        <p:sp>
          <p:nvSpPr>
            <p:cNvPr id="51" name="Rectangle 50"/>
            <p:cNvSpPr/>
            <p:nvPr/>
          </p:nvSpPr>
          <p:spPr>
            <a:xfrm>
              <a:off x="7471205" y="616472"/>
              <a:ext cx="787395"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Clinics</a:t>
              </a:r>
              <a:endParaRPr lang="en-US" dirty="0">
                <a:solidFill>
                  <a:prstClr val="black"/>
                </a:solidFill>
                <a:latin typeface="Segoe UI Light"/>
                <a:cs typeface="Segoe UI" panose="020B0502040204020203" pitchFamily="34" charset="0"/>
              </a:endParaRPr>
            </a:p>
          </p:txBody>
        </p:sp>
        <p:sp>
          <p:nvSpPr>
            <p:cNvPr id="52" name="Rectangle 51"/>
            <p:cNvSpPr/>
            <p:nvPr/>
          </p:nvSpPr>
          <p:spPr>
            <a:xfrm>
              <a:off x="7652083" y="1162981"/>
              <a:ext cx="105830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Hospitals</a:t>
              </a:r>
              <a:endParaRPr lang="en-US" dirty="0">
                <a:solidFill>
                  <a:prstClr val="black"/>
                </a:solidFill>
                <a:latin typeface="Segoe UI Light"/>
                <a:cs typeface="Segoe UI" panose="020B0502040204020203" pitchFamily="34" charset="0"/>
              </a:endParaRPr>
            </a:p>
          </p:txBody>
        </p:sp>
        <p:sp>
          <p:nvSpPr>
            <p:cNvPr id="53" name="Rectangle 52"/>
            <p:cNvSpPr/>
            <p:nvPr/>
          </p:nvSpPr>
          <p:spPr>
            <a:xfrm>
              <a:off x="8586995" y="1644037"/>
              <a:ext cx="941925" cy="646331"/>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Nursing</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Homes</a:t>
              </a:r>
              <a:endParaRPr lang="en-US" dirty="0">
                <a:solidFill>
                  <a:prstClr val="black"/>
                </a:solidFill>
                <a:latin typeface="Segoe UI Light"/>
                <a:cs typeface="Segoe UI" panose="020B0502040204020203" pitchFamily="34" charset="0"/>
              </a:endParaRPr>
            </a:p>
          </p:txBody>
        </p:sp>
        <p:sp>
          <p:nvSpPr>
            <p:cNvPr id="54" name="Rectangle 53"/>
            <p:cNvSpPr/>
            <p:nvPr/>
          </p:nvSpPr>
          <p:spPr>
            <a:xfrm>
              <a:off x="9572330" y="1072082"/>
              <a:ext cx="849913" cy="646331"/>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Mobile</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Care</a:t>
              </a:r>
              <a:endParaRPr lang="en-US" dirty="0">
                <a:solidFill>
                  <a:prstClr val="black"/>
                </a:solidFill>
                <a:latin typeface="Segoe UI Light"/>
                <a:cs typeface="Segoe UI" panose="020B0502040204020203" pitchFamily="34" charset="0"/>
              </a:endParaRPr>
            </a:p>
          </p:txBody>
        </p:sp>
      </p:grpSp>
      <p:grpSp>
        <p:nvGrpSpPr>
          <p:cNvPr id="19" name="Group 18"/>
          <p:cNvGrpSpPr/>
          <p:nvPr/>
        </p:nvGrpSpPr>
        <p:grpSpPr>
          <a:xfrm>
            <a:off x="6076047" y="3662351"/>
            <a:ext cx="3635876" cy="3487253"/>
            <a:chOff x="6089110" y="3910546"/>
            <a:chExt cx="3635876" cy="3487253"/>
          </a:xfrm>
        </p:grpSpPr>
        <p:sp>
          <p:nvSpPr>
            <p:cNvPr id="69" name="Oval 68"/>
            <p:cNvSpPr/>
            <p:nvPr/>
          </p:nvSpPr>
          <p:spPr>
            <a:xfrm>
              <a:off x="6089110" y="3910546"/>
              <a:ext cx="3635876" cy="3487253"/>
            </a:xfrm>
            <a:prstGeom prst="ellipse">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55" name="Rectangle 54"/>
            <p:cNvSpPr/>
            <p:nvPr/>
          </p:nvSpPr>
          <p:spPr>
            <a:xfrm>
              <a:off x="8213294" y="6091847"/>
              <a:ext cx="768159"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Safety</a:t>
              </a:r>
              <a:endParaRPr lang="en-US" dirty="0">
                <a:solidFill>
                  <a:prstClr val="black"/>
                </a:solidFill>
                <a:latin typeface="Segoe UI Light"/>
                <a:cs typeface="Segoe UI" panose="020B0502040204020203" pitchFamily="34" charset="0"/>
              </a:endParaRPr>
            </a:p>
          </p:txBody>
        </p:sp>
        <p:sp>
          <p:nvSpPr>
            <p:cNvPr id="56" name="Rectangle 55"/>
            <p:cNvSpPr/>
            <p:nvPr/>
          </p:nvSpPr>
          <p:spPr>
            <a:xfrm>
              <a:off x="6746963" y="6113869"/>
              <a:ext cx="94128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Security</a:t>
              </a:r>
              <a:endParaRPr lang="en-US" dirty="0">
                <a:solidFill>
                  <a:prstClr val="black"/>
                </a:solidFill>
                <a:latin typeface="Segoe UI Light"/>
                <a:cs typeface="Segoe UI" panose="020B0502040204020203" pitchFamily="34" charset="0"/>
              </a:endParaRPr>
            </a:p>
          </p:txBody>
        </p:sp>
        <p:sp>
          <p:nvSpPr>
            <p:cNvPr id="57" name="Rectangle 56"/>
            <p:cNvSpPr/>
            <p:nvPr/>
          </p:nvSpPr>
          <p:spPr>
            <a:xfrm>
              <a:off x="6247481" y="5579679"/>
              <a:ext cx="1032911" cy="369332"/>
            </a:xfrm>
            <a:prstGeom prst="rect">
              <a:avLst/>
            </a:prstGeom>
          </p:spPr>
          <p:txBody>
            <a:bodyPr wrap="none">
              <a:spAutoFit/>
            </a:bodyPr>
            <a:lstStyle/>
            <a:p>
              <a:r>
                <a:rPr lang="en-US" smtClean="0">
                  <a:solidFill>
                    <a:prstClr val="black"/>
                  </a:solidFill>
                  <a:latin typeface="Segoe UI Light"/>
                  <a:ea typeface="Calibri" panose="020F0502020204030204" pitchFamily="34" charset="0"/>
                  <a:cs typeface="Segoe UI" panose="020B0502040204020203" pitchFamily="34" charset="0"/>
                </a:rPr>
                <a:t>Comfort</a:t>
              </a:r>
              <a:endParaRPr lang="en-US" dirty="0">
                <a:solidFill>
                  <a:prstClr val="black"/>
                </a:solidFill>
                <a:latin typeface="Segoe UI Light"/>
                <a:cs typeface="Segoe UI" panose="020B0502040204020203" pitchFamily="34" charset="0"/>
              </a:endParaRPr>
            </a:p>
          </p:txBody>
        </p:sp>
        <p:sp>
          <p:nvSpPr>
            <p:cNvPr id="58" name="Rectangle 57"/>
            <p:cNvSpPr/>
            <p:nvPr/>
          </p:nvSpPr>
          <p:spPr>
            <a:xfrm>
              <a:off x="8468600" y="5373770"/>
              <a:ext cx="96212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Lighting</a:t>
              </a:r>
              <a:endParaRPr lang="en-US" dirty="0">
                <a:solidFill>
                  <a:prstClr val="black"/>
                </a:solidFill>
                <a:latin typeface="Segoe UI Light"/>
                <a:cs typeface="Segoe UI" panose="020B0502040204020203" pitchFamily="34" charset="0"/>
              </a:endParaRPr>
            </a:p>
          </p:txBody>
        </p:sp>
        <p:sp>
          <p:nvSpPr>
            <p:cNvPr id="59" name="Rectangle 58"/>
            <p:cNvSpPr/>
            <p:nvPr/>
          </p:nvSpPr>
          <p:spPr>
            <a:xfrm>
              <a:off x="7913669" y="4629380"/>
              <a:ext cx="1326004"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Automation</a:t>
              </a:r>
              <a:endParaRPr lang="en-US" dirty="0">
                <a:solidFill>
                  <a:prstClr val="black"/>
                </a:solidFill>
                <a:latin typeface="Segoe UI Light"/>
                <a:cs typeface="Segoe UI" panose="020B0502040204020203" pitchFamily="34" charset="0"/>
              </a:endParaRPr>
            </a:p>
          </p:txBody>
        </p:sp>
      </p:grpSp>
      <p:grpSp>
        <p:nvGrpSpPr>
          <p:cNvPr id="17" name="Group 16"/>
          <p:cNvGrpSpPr/>
          <p:nvPr/>
        </p:nvGrpSpPr>
        <p:grpSpPr>
          <a:xfrm>
            <a:off x="2246222" y="-145093"/>
            <a:ext cx="4399410" cy="4219576"/>
            <a:chOff x="2259285" y="103102"/>
            <a:chExt cx="4399410" cy="4219576"/>
          </a:xfrm>
        </p:grpSpPr>
        <p:sp>
          <p:nvSpPr>
            <p:cNvPr id="67" name="Oval 66"/>
            <p:cNvSpPr/>
            <p:nvPr/>
          </p:nvSpPr>
          <p:spPr>
            <a:xfrm>
              <a:off x="2259285" y="103102"/>
              <a:ext cx="4399410" cy="4219576"/>
            </a:xfrm>
            <a:prstGeom prst="ellipse">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Segoe UI Light"/>
                <a:cs typeface="Segoe UI" panose="020B0502040204020203" pitchFamily="34" charset="0"/>
              </a:endParaRPr>
            </a:p>
          </p:txBody>
        </p:sp>
        <p:sp>
          <p:nvSpPr>
            <p:cNvPr id="33" name="Rectangle 32"/>
            <p:cNvSpPr/>
            <p:nvPr/>
          </p:nvSpPr>
          <p:spPr>
            <a:xfrm>
              <a:off x="4160777" y="656302"/>
              <a:ext cx="2118785" cy="923330"/>
            </a:xfrm>
            <a:prstGeom prst="rect">
              <a:avLst/>
            </a:prstGeom>
          </p:spPr>
          <p:txBody>
            <a:bodyPr wrap="squar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Manufacturing Integration and Automation</a:t>
              </a:r>
              <a:endParaRPr lang="en-US" dirty="0">
                <a:solidFill>
                  <a:prstClr val="black"/>
                </a:solidFill>
                <a:latin typeface="Segoe UI Light"/>
                <a:cs typeface="Segoe UI" panose="020B0502040204020203" pitchFamily="34" charset="0"/>
              </a:endParaRPr>
            </a:p>
          </p:txBody>
        </p:sp>
        <p:sp>
          <p:nvSpPr>
            <p:cNvPr id="34" name="Rectangle 33"/>
            <p:cNvSpPr/>
            <p:nvPr/>
          </p:nvSpPr>
          <p:spPr>
            <a:xfrm>
              <a:off x="2951892" y="945736"/>
              <a:ext cx="1064394" cy="646331"/>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Remote</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Servicing</a:t>
              </a:r>
              <a:endParaRPr lang="en-US" dirty="0">
                <a:solidFill>
                  <a:prstClr val="black"/>
                </a:solidFill>
                <a:latin typeface="Segoe UI Light"/>
                <a:cs typeface="Segoe UI" panose="020B0502040204020203" pitchFamily="34" charset="0"/>
              </a:endParaRPr>
            </a:p>
          </p:txBody>
        </p:sp>
        <p:sp>
          <p:nvSpPr>
            <p:cNvPr id="35" name="Rectangle 34"/>
            <p:cNvSpPr/>
            <p:nvPr/>
          </p:nvSpPr>
          <p:spPr>
            <a:xfrm>
              <a:off x="3351379" y="2818956"/>
              <a:ext cx="1609928" cy="923330"/>
            </a:xfrm>
            <a:prstGeom prst="rect">
              <a:avLst/>
            </a:prstGeom>
          </p:spPr>
          <p:txBody>
            <a:bodyPr wrap="none">
              <a:spAutoFit/>
            </a:bodyPr>
            <a:lstStyle/>
            <a:p>
              <a:pPr algn="ctr"/>
              <a:r>
                <a:rPr lang="en-US" dirty="0" smtClean="0">
                  <a:solidFill>
                    <a:prstClr val="black"/>
                  </a:solidFill>
                  <a:latin typeface="Segoe UI Light"/>
                  <a:ea typeface="Calibri" panose="020F0502020204030204" pitchFamily="34" charset="0"/>
                  <a:cs typeface="Segoe UI" panose="020B0502040204020203" pitchFamily="34" charset="0"/>
                </a:rPr>
                <a:t>Predictive and </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Reactive</a:t>
              </a:r>
              <a:br>
                <a:rPr lang="en-US" dirty="0" smtClean="0">
                  <a:solidFill>
                    <a:prstClr val="black"/>
                  </a:solidFill>
                  <a:latin typeface="Segoe UI Light"/>
                  <a:ea typeface="Calibri" panose="020F0502020204030204" pitchFamily="34" charset="0"/>
                  <a:cs typeface="Segoe UI" panose="020B0502040204020203" pitchFamily="34" charset="0"/>
                </a:rPr>
              </a:br>
              <a:r>
                <a:rPr lang="en-US" dirty="0" smtClean="0">
                  <a:solidFill>
                    <a:prstClr val="black"/>
                  </a:solidFill>
                  <a:latin typeface="Segoe UI Light"/>
                  <a:ea typeface="Calibri" panose="020F0502020204030204" pitchFamily="34" charset="0"/>
                  <a:cs typeface="Segoe UI" panose="020B0502040204020203" pitchFamily="34" charset="0"/>
                </a:rPr>
                <a:t>Maintenance</a:t>
              </a:r>
              <a:endParaRPr lang="en-US" dirty="0">
                <a:solidFill>
                  <a:prstClr val="black"/>
                </a:solidFill>
                <a:latin typeface="Segoe UI Light"/>
                <a:cs typeface="Segoe UI" panose="020B0502040204020203" pitchFamily="34" charset="0"/>
              </a:endParaRPr>
            </a:p>
          </p:txBody>
        </p:sp>
      </p:grpSp>
      <p:grpSp>
        <p:nvGrpSpPr>
          <p:cNvPr id="18" name="Group 17"/>
          <p:cNvGrpSpPr/>
          <p:nvPr/>
        </p:nvGrpSpPr>
        <p:grpSpPr>
          <a:xfrm>
            <a:off x="5126308" y="1096835"/>
            <a:ext cx="3635876" cy="3487253"/>
            <a:chOff x="5139371" y="1345030"/>
            <a:chExt cx="3635876" cy="3487253"/>
          </a:xfrm>
        </p:grpSpPr>
        <p:sp>
          <p:nvSpPr>
            <p:cNvPr id="68" name="Oval 67"/>
            <p:cNvSpPr/>
            <p:nvPr/>
          </p:nvSpPr>
          <p:spPr>
            <a:xfrm>
              <a:off x="5139371" y="1345030"/>
              <a:ext cx="3635876" cy="3487253"/>
            </a:xfrm>
            <a:prstGeom prst="ellipse">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latin typeface="Segoe UI Light"/>
                <a:cs typeface="Segoe UI" panose="020B0502040204020203" pitchFamily="34" charset="0"/>
              </a:endParaRPr>
            </a:p>
          </p:txBody>
        </p:sp>
        <p:sp>
          <p:nvSpPr>
            <p:cNvPr id="36" name="Rectangle 35"/>
            <p:cNvSpPr/>
            <p:nvPr/>
          </p:nvSpPr>
          <p:spPr>
            <a:xfrm>
              <a:off x="5411573" y="2874644"/>
              <a:ext cx="755207"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Water</a:t>
              </a:r>
              <a:endParaRPr lang="en-US" dirty="0">
                <a:solidFill>
                  <a:prstClr val="black"/>
                </a:solidFill>
                <a:latin typeface="Segoe UI Light"/>
                <a:cs typeface="Segoe UI" panose="020B0502040204020203" pitchFamily="34" charset="0"/>
              </a:endParaRPr>
            </a:p>
          </p:txBody>
        </p:sp>
        <p:sp>
          <p:nvSpPr>
            <p:cNvPr id="37" name="Rectangle 36"/>
            <p:cNvSpPr/>
            <p:nvPr/>
          </p:nvSpPr>
          <p:spPr>
            <a:xfrm>
              <a:off x="5651079" y="3682955"/>
              <a:ext cx="768031"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Waste</a:t>
              </a:r>
              <a:endParaRPr lang="en-US" dirty="0">
                <a:solidFill>
                  <a:prstClr val="black"/>
                </a:solidFill>
                <a:latin typeface="Segoe UI Light"/>
                <a:cs typeface="Segoe UI" panose="020B0502040204020203" pitchFamily="34" charset="0"/>
              </a:endParaRPr>
            </a:p>
          </p:txBody>
        </p:sp>
        <p:sp>
          <p:nvSpPr>
            <p:cNvPr id="38" name="Rectangle 37"/>
            <p:cNvSpPr/>
            <p:nvPr/>
          </p:nvSpPr>
          <p:spPr>
            <a:xfrm>
              <a:off x="5681809" y="1968584"/>
              <a:ext cx="1016497" cy="646331"/>
            </a:xfrm>
            <a:prstGeom prst="rect">
              <a:avLst/>
            </a:prstGeom>
          </p:spPr>
          <p:txBody>
            <a:bodyPr wrap="none">
              <a:spAutoFit/>
            </a:bodyPr>
            <a:lstStyle/>
            <a:p>
              <a:pPr algn="ctr"/>
              <a:r>
                <a:rPr lang="en-US" dirty="0" smtClean="0">
                  <a:solidFill>
                    <a:prstClr val="black"/>
                  </a:solidFill>
                  <a:latin typeface="Segoe UI Light"/>
                  <a:cs typeface="Segoe UI" panose="020B0502040204020203" pitchFamily="34" charset="0"/>
                </a:rPr>
                <a:t>Pollution</a:t>
              </a:r>
              <a:br>
                <a:rPr lang="en-US" dirty="0" smtClean="0">
                  <a:solidFill>
                    <a:prstClr val="black"/>
                  </a:solidFill>
                  <a:latin typeface="Segoe UI Light"/>
                  <a:cs typeface="Segoe UI" panose="020B0502040204020203" pitchFamily="34" charset="0"/>
                </a:rPr>
              </a:br>
              <a:r>
                <a:rPr lang="en-US" dirty="0" smtClean="0">
                  <a:solidFill>
                    <a:prstClr val="black"/>
                  </a:solidFill>
                  <a:latin typeface="Segoe UI Light"/>
                  <a:cs typeface="Segoe UI" panose="020B0502040204020203" pitchFamily="34" charset="0"/>
                </a:rPr>
                <a:t>Control</a:t>
              </a:r>
              <a:endParaRPr lang="en-US" dirty="0">
                <a:solidFill>
                  <a:prstClr val="black"/>
                </a:solidFill>
                <a:latin typeface="Segoe UI Light"/>
                <a:cs typeface="Segoe UI" panose="020B0502040204020203" pitchFamily="34" charset="0"/>
              </a:endParaRPr>
            </a:p>
          </p:txBody>
        </p:sp>
        <p:sp>
          <p:nvSpPr>
            <p:cNvPr id="39" name="Rectangle 38"/>
            <p:cNvSpPr/>
            <p:nvPr/>
          </p:nvSpPr>
          <p:spPr>
            <a:xfrm>
              <a:off x="6778371" y="1625079"/>
              <a:ext cx="550343" cy="369332"/>
            </a:xfrm>
            <a:prstGeom prst="rect">
              <a:avLst/>
            </a:prstGeom>
          </p:spPr>
          <p:txBody>
            <a:bodyPr wrap="none">
              <a:spAutoFit/>
            </a:bodyPr>
            <a:lstStyle/>
            <a:p>
              <a:r>
                <a:rPr lang="en-US" dirty="0" smtClean="0">
                  <a:solidFill>
                    <a:prstClr val="black"/>
                  </a:solidFill>
                  <a:latin typeface="Segoe UI Light"/>
                  <a:cs typeface="Segoe UI" panose="020B0502040204020203" pitchFamily="34" charset="0"/>
                </a:rPr>
                <a:t>Fire</a:t>
              </a:r>
              <a:endParaRPr lang="en-US" dirty="0">
                <a:solidFill>
                  <a:prstClr val="black"/>
                </a:solidFill>
                <a:latin typeface="Segoe UI Light"/>
                <a:cs typeface="Segoe UI" panose="020B0502040204020203" pitchFamily="34" charset="0"/>
              </a:endParaRPr>
            </a:p>
          </p:txBody>
        </p:sp>
        <p:sp>
          <p:nvSpPr>
            <p:cNvPr id="40" name="Rectangle 39"/>
            <p:cNvSpPr/>
            <p:nvPr/>
          </p:nvSpPr>
          <p:spPr>
            <a:xfrm>
              <a:off x="7148690" y="2183443"/>
              <a:ext cx="1303755" cy="369332"/>
            </a:xfrm>
            <a:prstGeom prst="rect">
              <a:avLst/>
            </a:prstGeom>
          </p:spPr>
          <p:txBody>
            <a:bodyPr wrap="none">
              <a:spAutoFit/>
            </a:bodyPr>
            <a:lstStyle/>
            <a:p>
              <a:r>
                <a:rPr lang="en-US" dirty="0" smtClean="0">
                  <a:solidFill>
                    <a:prstClr val="black"/>
                  </a:solidFill>
                  <a:latin typeface="Segoe UI Light"/>
                  <a:cs typeface="Segoe UI" panose="020B0502040204020203" pitchFamily="34" charset="0"/>
                </a:rPr>
                <a:t>Emergency</a:t>
              </a:r>
              <a:endParaRPr lang="en-US" dirty="0">
                <a:solidFill>
                  <a:prstClr val="black"/>
                </a:solidFill>
                <a:latin typeface="Segoe UI Light"/>
                <a:cs typeface="Segoe UI" panose="020B0502040204020203" pitchFamily="34" charset="0"/>
              </a:endParaRPr>
            </a:p>
          </p:txBody>
        </p:sp>
        <p:sp>
          <p:nvSpPr>
            <p:cNvPr id="41" name="Rectangle 40"/>
            <p:cNvSpPr/>
            <p:nvPr/>
          </p:nvSpPr>
          <p:spPr>
            <a:xfrm>
              <a:off x="7618427" y="2974556"/>
              <a:ext cx="768159" cy="646331"/>
            </a:xfrm>
            <a:prstGeom prst="rect">
              <a:avLst/>
            </a:prstGeom>
          </p:spPr>
          <p:txBody>
            <a:bodyPr wrap="none">
              <a:spAutoFit/>
            </a:bodyPr>
            <a:lstStyle/>
            <a:p>
              <a:pPr algn="ctr"/>
              <a:r>
                <a:rPr lang="en-US" dirty="0" smtClean="0">
                  <a:solidFill>
                    <a:prstClr val="black"/>
                  </a:solidFill>
                  <a:latin typeface="Segoe UI Light"/>
                  <a:cs typeface="Segoe UI" panose="020B0502040204020203" pitchFamily="34" charset="0"/>
                </a:rPr>
                <a:t>Public</a:t>
              </a:r>
            </a:p>
            <a:p>
              <a:pPr algn="ctr"/>
              <a:r>
                <a:rPr lang="en-US" dirty="0" smtClean="0">
                  <a:solidFill>
                    <a:prstClr val="black"/>
                  </a:solidFill>
                  <a:latin typeface="Segoe UI Light"/>
                  <a:cs typeface="Segoe UI" panose="020B0502040204020203" pitchFamily="34" charset="0"/>
                </a:rPr>
                <a:t>Safety</a:t>
              </a:r>
              <a:endParaRPr lang="en-US" dirty="0">
                <a:solidFill>
                  <a:prstClr val="black"/>
                </a:solidFill>
                <a:latin typeface="Segoe UI Light"/>
                <a:cs typeface="Segoe UI" panose="020B0502040204020203" pitchFamily="34" charset="0"/>
              </a:endParaRPr>
            </a:p>
          </p:txBody>
        </p:sp>
        <p:sp>
          <p:nvSpPr>
            <p:cNvPr id="42" name="Rectangle 41"/>
            <p:cNvSpPr/>
            <p:nvPr/>
          </p:nvSpPr>
          <p:spPr>
            <a:xfrm>
              <a:off x="6667410" y="3853524"/>
              <a:ext cx="1407950" cy="646331"/>
            </a:xfrm>
            <a:prstGeom prst="rect">
              <a:avLst/>
            </a:prstGeom>
          </p:spPr>
          <p:txBody>
            <a:bodyPr wrap="none">
              <a:spAutoFit/>
            </a:bodyPr>
            <a:lstStyle/>
            <a:p>
              <a:pPr algn="ctr"/>
              <a:r>
                <a:rPr lang="en-US" dirty="0" smtClean="0">
                  <a:solidFill>
                    <a:prstClr val="black"/>
                  </a:solidFill>
                  <a:latin typeface="Segoe UI Light"/>
                  <a:cs typeface="Segoe UI" panose="020B0502040204020203" pitchFamily="34" charset="0"/>
                </a:rPr>
                <a:t>Law </a:t>
              </a:r>
              <a:br>
                <a:rPr lang="en-US" dirty="0" smtClean="0">
                  <a:solidFill>
                    <a:prstClr val="black"/>
                  </a:solidFill>
                  <a:latin typeface="Segoe UI Light"/>
                  <a:cs typeface="Segoe UI" panose="020B0502040204020203" pitchFamily="34" charset="0"/>
                </a:rPr>
              </a:br>
              <a:r>
                <a:rPr lang="en-US" dirty="0" smtClean="0">
                  <a:solidFill>
                    <a:prstClr val="black"/>
                  </a:solidFill>
                  <a:latin typeface="Segoe UI Light"/>
                  <a:cs typeface="Segoe UI" panose="020B0502040204020203" pitchFamily="34" charset="0"/>
                </a:rPr>
                <a:t>Enforcement</a:t>
              </a:r>
              <a:endParaRPr lang="en-US" dirty="0">
                <a:solidFill>
                  <a:prstClr val="black"/>
                </a:solidFill>
                <a:latin typeface="Segoe UI Light"/>
                <a:cs typeface="Segoe UI" panose="020B0502040204020203" pitchFamily="34" charset="0"/>
              </a:endParaRPr>
            </a:p>
          </p:txBody>
        </p:sp>
      </p:grpSp>
      <p:grpSp>
        <p:nvGrpSpPr>
          <p:cNvPr id="15" name="Group 14"/>
          <p:cNvGrpSpPr/>
          <p:nvPr/>
        </p:nvGrpSpPr>
        <p:grpSpPr>
          <a:xfrm>
            <a:off x="-140230" y="3473074"/>
            <a:ext cx="3635876" cy="3487253"/>
            <a:chOff x="-127167" y="3721269"/>
            <a:chExt cx="3635876" cy="3487253"/>
          </a:xfrm>
        </p:grpSpPr>
        <p:sp>
          <p:nvSpPr>
            <p:cNvPr id="65" name="Oval 64"/>
            <p:cNvSpPr/>
            <p:nvPr/>
          </p:nvSpPr>
          <p:spPr>
            <a:xfrm>
              <a:off x="-127167" y="3721269"/>
              <a:ext cx="3635876" cy="3487253"/>
            </a:xfrm>
            <a:prstGeom prst="ellips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28" name="Rectangle 27"/>
            <p:cNvSpPr/>
            <p:nvPr/>
          </p:nvSpPr>
          <p:spPr>
            <a:xfrm>
              <a:off x="637778" y="4485458"/>
              <a:ext cx="831318"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Letters</a:t>
              </a:r>
              <a:endParaRPr lang="en-US" dirty="0">
                <a:solidFill>
                  <a:prstClr val="black"/>
                </a:solidFill>
                <a:latin typeface="Segoe UI Light"/>
                <a:cs typeface="Segoe UI" panose="020B0502040204020203" pitchFamily="34" charset="0"/>
              </a:endParaRPr>
            </a:p>
          </p:txBody>
        </p:sp>
        <p:sp>
          <p:nvSpPr>
            <p:cNvPr id="29" name="Rectangle 28"/>
            <p:cNvSpPr/>
            <p:nvPr/>
          </p:nvSpPr>
          <p:spPr>
            <a:xfrm>
              <a:off x="66328" y="4844326"/>
              <a:ext cx="1067856"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Packages</a:t>
              </a:r>
              <a:endParaRPr lang="en-US" dirty="0">
                <a:solidFill>
                  <a:prstClr val="black"/>
                </a:solidFill>
                <a:latin typeface="Segoe UI Light"/>
                <a:cs typeface="Segoe UI" panose="020B0502040204020203" pitchFamily="34" charset="0"/>
              </a:endParaRPr>
            </a:p>
          </p:txBody>
        </p:sp>
        <p:sp>
          <p:nvSpPr>
            <p:cNvPr id="30" name="Rectangle 29"/>
            <p:cNvSpPr/>
            <p:nvPr/>
          </p:nvSpPr>
          <p:spPr>
            <a:xfrm>
              <a:off x="66328" y="5634775"/>
              <a:ext cx="1220847"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Containers</a:t>
              </a:r>
              <a:endParaRPr lang="en-US" dirty="0">
                <a:solidFill>
                  <a:prstClr val="black"/>
                </a:solidFill>
                <a:latin typeface="Segoe UI Light"/>
                <a:cs typeface="Segoe UI" panose="020B0502040204020203" pitchFamily="34" charset="0"/>
              </a:endParaRPr>
            </a:p>
          </p:txBody>
        </p:sp>
        <p:sp>
          <p:nvSpPr>
            <p:cNvPr id="31" name="Rectangle 30"/>
            <p:cNvSpPr/>
            <p:nvPr/>
          </p:nvSpPr>
          <p:spPr>
            <a:xfrm>
              <a:off x="562039" y="6198199"/>
              <a:ext cx="69570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Tanks</a:t>
              </a:r>
              <a:endParaRPr lang="en-US" dirty="0">
                <a:solidFill>
                  <a:prstClr val="black"/>
                </a:solidFill>
                <a:latin typeface="Segoe UI Light"/>
                <a:cs typeface="Segoe UI" panose="020B0502040204020203" pitchFamily="34" charset="0"/>
              </a:endParaRPr>
            </a:p>
          </p:txBody>
        </p:sp>
        <p:sp>
          <p:nvSpPr>
            <p:cNvPr id="32" name="Rectangle 31"/>
            <p:cNvSpPr/>
            <p:nvPr/>
          </p:nvSpPr>
          <p:spPr>
            <a:xfrm>
              <a:off x="1581021" y="6228108"/>
              <a:ext cx="1042465" cy="369332"/>
            </a:xfrm>
            <a:prstGeom prst="rect">
              <a:avLst/>
            </a:prstGeom>
          </p:spPr>
          <p:txBody>
            <a:bodyPr wrap="none">
              <a:spAutoFit/>
            </a:bodyPr>
            <a:lstStyle/>
            <a:p>
              <a:r>
                <a:rPr lang="en-US" dirty="0" err="1" smtClean="0">
                  <a:solidFill>
                    <a:prstClr val="black"/>
                  </a:solidFill>
                  <a:latin typeface="Segoe UI Light"/>
                  <a:ea typeface="Calibri" panose="020F0502020204030204" pitchFamily="34" charset="0"/>
                  <a:cs typeface="Segoe UI" panose="020B0502040204020203" pitchFamily="34" charset="0"/>
                </a:rPr>
                <a:t>Bulkware</a:t>
              </a:r>
              <a:endParaRPr lang="en-US" dirty="0">
                <a:solidFill>
                  <a:prstClr val="black"/>
                </a:solidFill>
                <a:latin typeface="Segoe UI Light"/>
                <a:cs typeface="Segoe UI" panose="020B0502040204020203" pitchFamily="34" charset="0"/>
              </a:endParaRPr>
            </a:p>
          </p:txBody>
        </p:sp>
      </p:grpSp>
      <p:grpSp>
        <p:nvGrpSpPr>
          <p:cNvPr id="16" name="Group 15"/>
          <p:cNvGrpSpPr/>
          <p:nvPr/>
        </p:nvGrpSpPr>
        <p:grpSpPr>
          <a:xfrm>
            <a:off x="2677908" y="3662352"/>
            <a:ext cx="3635876" cy="3487253"/>
            <a:chOff x="2690971" y="3910547"/>
            <a:chExt cx="3635876" cy="3487253"/>
          </a:xfrm>
        </p:grpSpPr>
        <p:sp>
          <p:nvSpPr>
            <p:cNvPr id="66" name="Oval 65"/>
            <p:cNvSpPr/>
            <p:nvPr/>
          </p:nvSpPr>
          <p:spPr>
            <a:xfrm>
              <a:off x="2690971" y="3910547"/>
              <a:ext cx="3635876" cy="3487253"/>
            </a:xfrm>
            <a:prstGeom prst="ellipse">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43" name="Rectangle 42"/>
            <p:cNvSpPr/>
            <p:nvPr/>
          </p:nvSpPr>
          <p:spPr>
            <a:xfrm>
              <a:off x="4094436" y="4471990"/>
              <a:ext cx="877163" cy="369332"/>
            </a:xfrm>
            <a:prstGeom prst="rect">
              <a:avLst/>
            </a:prstGeom>
          </p:spPr>
          <p:txBody>
            <a:bodyPr wrap="none">
              <a:spAutoFit/>
            </a:bodyPr>
            <a:lstStyle/>
            <a:p>
              <a:r>
                <a:rPr lang="en-US" smtClean="0">
                  <a:solidFill>
                    <a:prstClr val="black"/>
                  </a:solidFill>
                  <a:latin typeface="Segoe UI Light"/>
                  <a:ea typeface="Calibri" panose="020F0502020204030204" pitchFamily="34" charset="0"/>
                  <a:cs typeface="Segoe UI" panose="020B0502040204020203" pitchFamily="34" charset="0"/>
                </a:rPr>
                <a:t>Games</a:t>
              </a:r>
              <a:endParaRPr lang="en-US" dirty="0">
                <a:solidFill>
                  <a:prstClr val="black"/>
                </a:solidFill>
                <a:latin typeface="Segoe UI Light"/>
                <a:cs typeface="Segoe UI" panose="020B0502040204020203" pitchFamily="34" charset="0"/>
              </a:endParaRPr>
            </a:p>
          </p:txBody>
        </p:sp>
        <p:sp>
          <p:nvSpPr>
            <p:cNvPr id="44" name="Rectangle 43"/>
            <p:cNvSpPr/>
            <p:nvPr/>
          </p:nvSpPr>
          <p:spPr>
            <a:xfrm>
              <a:off x="3392480" y="4882931"/>
              <a:ext cx="803425"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Events</a:t>
              </a:r>
              <a:endParaRPr lang="en-US" dirty="0">
                <a:solidFill>
                  <a:prstClr val="black"/>
                </a:solidFill>
                <a:latin typeface="Segoe UI Light"/>
                <a:cs typeface="Segoe UI" panose="020B0502040204020203" pitchFamily="34" charset="0"/>
              </a:endParaRPr>
            </a:p>
          </p:txBody>
        </p:sp>
        <p:sp>
          <p:nvSpPr>
            <p:cNvPr id="45" name="Rectangle 44"/>
            <p:cNvSpPr/>
            <p:nvPr/>
          </p:nvSpPr>
          <p:spPr>
            <a:xfrm>
              <a:off x="3305862" y="5592659"/>
              <a:ext cx="805542" cy="369332"/>
            </a:xfrm>
            <a:prstGeom prst="rect">
              <a:avLst/>
            </a:prstGeom>
          </p:spPr>
          <p:txBody>
            <a:bodyPr wrap="none">
              <a:spAutoFit/>
            </a:bodyPr>
            <a:lstStyle/>
            <a:p>
              <a:r>
                <a:rPr lang="en-US" smtClean="0">
                  <a:solidFill>
                    <a:prstClr val="black"/>
                  </a:solidFill>
                  <a:latin typeface="Segoe UI Light"/>
                  <a:ea typeface="Calibri" panose="020F0502020204030204" pitchFamily="34" charset="0"/>
                  <a:cs typeface="Segoe UI" panose="020B0502040204020203" pitchFamily="34" charset="0"/>
                </a:rPr>
                <a:t>Sports</a:t>
              </a:r>
              <a:endParaRPr lang="en-US" dirty="0">
                <a:solidFill>
                  <a:prstClr val="black"/>
                </a:solidFill>
                <a:latin typeface="Segoe UI Light"/>
                <a:cs typeface="Segoe UI" panose="020B0502040204020203" pitchFamily="34" charset="0"/>
              </a:endParaRPr>
            </a:p>
          </p:txBody>
        </p:sp>
        <p:sp>
          <p:nvSpPr>
            <p:cNvPr id="46" name="Rectangle 45"/>
            <p:cNvSpPr/>
            <p:nvPr/>
          </p:nvSpPr>
          <p:spPr>
            <a:xfrm>
              <a:off x="4680218" y="6250022"/>
              <a:ext cx="1092543"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Television</a:t>
              </a:r>
              <a:endParaRPr lang="en-US" dirty="0">
                <a:solidFill>
                  <a:prstClr val="black"/>
                </a:solidFill>
                <a:latin typeface="Segoe UI Light"/>
                <a:cs typeface="Segoe UI" panose="020B0502040204020203" pitchFamily="34" charset="0"/>
              </a:endParaRPr>
            </a:p>
          </p:txBody>
        </p:sp>
        <p:sp>
          <p:nvSpPr>
            <p:cNvPr id="74" name="Rectangle 73"/>
            <p:cNvSpPr/>
            <p:nvPr/>
          </p:nvSpPr>
          <p:spPr>
            <a:xfrm>
              <a:off x="3420280" y="6091847"/>
              <a:ext cx="1162691"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Streaming</a:t>
              </a:r>
              <a:endParaRPr lang="en-US" dirty="0">
                <a:solidFill>
                  <a:prstClr val="black"/>
                </a:solidFill>
                <a:latin typeface="Segoe UI Light"/>
                <a:cs typeface="Segoe UI" panose="020B0502040204020203" pitchFamily="34" charset="0"/>
              </a:endParaRPr>
            </a:p>
          </p:txBody>
        </p:sp>
      </p:grpSp>
      <p:grpSp>
        <p:nvGrpSpPr>
          <p:cNvPr id="14" name="Group 13"/>
          <p:cNvGrpSpPr/>
          <p:nvPr/>
        </p:nvGrpSpPr>
        <p:grpSpPr>
          <a:xfrm>
            <a:off x="-50576" y="865068"/>
            <a:ext cx="3305342" cy="3170230"/>
            <a:chOff x="-115475" y="1259380"/>
            <a:chExt cx="3305342" cy="3170230"/>
          </a:xfrm>
        </p:grpSpPr>
        <p:sp>
          <p:nvSpPr>
            <p:cNvPr id="64" name="Oval 63"/>
            <p:cNvSpPr/>
            <p:nvPr/>
          </p:nvSpPr>
          <p:spPr>
            <a:xfrm>
              <a:off x="-115475" y="1259380"/>
              <a:ext cx="3305342" cy="3170230"/>
            </a:xfrm>
            <a:prstGeom prst="ellipse">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cs typeface="Segoe UI" panose="020B0502040204020203" pitchFamily="34" charset="0"/>
              </a:endParaRPr>
            </a:p>
          </p:txBody>
        </p:sp>
        <p:sp>
          <p:nvSpPr>
            <p:cNvPr id="20" name="Rectangle 19"/>
            <p:cNvSpPr/>
            <p:nvPr/>
          </p:nvSpPr>
          <p:spPr>
            <a:xfrm>
              <a:off x="66328" y="2252994"/>
              <a:ext cx="742511"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Traffic</a:t>
              </a:r>
              <a:endParaRPr lang="en-US" dirty="0">
                <a:solidFill>
                  <a:prstClr val="black"/>
                </a:solidFill>
                <a:latin typeface="Segoe UI Light"/>
                <a:cs typeface="Segoe UI" panose="020B0502040204020203" pitchFamily="34" charset="0"/>
              </a:endParaRPr>
            </a:p>
          </p:txBody>
        </p:sp>
        <p:sp>
          <p:nvSpPr>
            <p:cNvPr id="21" name="Rectangle 20"/>
            <p:cNvSpPr/>
            <p:nvPr/>
          </p:nvSpPr>
          <p:spPr>
            <a:xfrm>
              <a:off x="2175526" y="2268073"/>
              <a:ext cx="729687"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Buses</a:t>
              </a:r>
              <a:endParaRPr lang="en-US" dirty="0">
                <a:solidFill>
                  <a:prstClr val="black"/>
                </a:solidFill>
                <a:latin typeface="Segoe UI Light"/>
                <a:cs typeface="Segoe UI" panose="020B0502040204020203" pitchFamily="34" charset="0"/>
              </a:endParaRPr>
            </a:p>
          </p:txBody>
        </p:sp>
        <p:sp>
          <p:nvSpPr>
            <p:cNvPr id="22" name="Rectangle 21"/>
            <p:cNvSpPr/>
            <p:nvPr/>
          </p:nvSpPr>
          <p:spPr>
            <a:xfrm>
              <a:off x="444701" y="1787175"/>
              <a:ext cx="623889"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Cars</a:t>
              </a:r>
              <a:endParaRPr lang="en-US" dirty="0">
                <a:solidFill>
                  <a:prstClr val="black"/>
                </a:solidFill>
                <a:latin typeface="Segoe UI Light"/>
                <a:cs typeface="Segoe UI" panose="020B0502040204020203" pitchFamily="34" charset="0"/>
              </a:endParaRPr>
            </a:p>
          </p:txBody>
        </p:sp>
        <p:sp>
          <p:nvSpPr>
            <p:cNvPr id="24" name="Rectangle 23"/>
            <p:cNvSpPr/>
            <p:nvPr/>
          </p:nvSpPr>
          <p:spPr>
            <a:xfrm>
              <a:off x="1491419" y="3575551"/>
              <a:ext cx="768159"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Trucks</a:t>
              </a:r>
              <a:endParaRPr lang="en-US" dirty="0">
                <a:solidFill>
                  <a:prstClr val="black"/>
                </a:solidFill>
                <a:latin typeface="Segoe UI Light"/>
                <a:cs typeface="Segoe UI" panose="020B0502040204020203" pitchFamily="34" charset="0"/>
              </a:endParaRPr>
            </a:p>
          </p:txBody>
        </p:sp>
        <p:sp>
          <p:nvSpPr>
            <p:cNvPr id="25" name="Rectangle 24"/>
            <p:cNvSpPr/>
            <p:nvPr/>
          </p:nvSpPr>
          <p:spPr>
            <a:xfrm>
              <a:off x="103871" y="2808552"/>
              <a:ext cx="724878"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Trains</a:t>
              </a:r>
              <a:endParaRPr lang="en-US" dirty="0">
                <a:solidFill>
                  <a:prstClr val="black"/>
                </a:solidFill>
                <a:latin typeface="Segoe UI Light"/>
                <a:cs typeface="Segoe UI" panose="020B0502040204020203" pitchFamily="34" charset="0"/>
              </a:endParaRPr>
            </a:p>
          </p:txBody>
        </p:sp>
        <p:sp>
          <p:nvSpPr>
            <p:cNvPr id="26" name="Rectangle 25"/>
            <p:cNvSpPr/>
            <p:nvPr/>
          </p:nvSpPr>
          <p:spPr>
            <a:xfrm>
              <a:off x="408121" y="3290504"/>
              <a:ext cx="853375"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Vessels</a:t>
              </a:r>
              <a:endParaRPr lang="en-US" dirty="0">
                <a:solidFill>
                  <a:prstClr val="black"/>
                </a:solidFill>
                <a:latin typeface="Segoe UI Light"/>
                <a:cs typeface="Segoe UI" panose="020B0502040204020203" pitchFamily="34" charset="0"/>
              </a:endParaRPr>
            </a:p>
          </p:txBody>
        </p:sp>
        <p:sp>
          <p:nvSpPr>
            <p:cNvPr id="27" name="Rectangle 26"/>
            <p:cNvSpPr/>
            <p:nvPr/>
          </p:nvSpPr>
          <p:spPr>
            <a:xfrm>
              <a:off x="1045373" y="1718597"/>
              <a:ext cx="883575"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Aircraft</a:t>
              </a:r>
              <a:endParaRPr lang="en-US" dirty="0">
                <a:solidFill>
                  <a:prstClr val="black"/>
                </a:solidFill>
                <a:latin typeface="Segoe UI Light"/>
                <a:cs typeface="Segoe UI" panose="020B0502040204020203" pitchFamily="34" charset="0"/>
              </a:endParaRPr>
            </a:p>
          </p:txBody>
        </p:sp>
        <p:sp>
          <p:nvSpPr>
            <p:cNvPr id="79" name="Rectangle 78"/>
            <p:cNvSpPr/>
            <p:nvPr/>
          </p:nvSpPr>
          <p:spPr>
            <a:xfrm>
              <a:off x="2198619" y="2994671"/>
              <a:ext cx="667170" cy="369332"/>
            </a:xfrm>
            <a:prstGeom prst="rect">
              <a:avLst/>
            </a:prstGeom>
          </p:spPr>
          <p:txBody>
            <a:bodyPr wrap="none">
              <a:spAutoFit/>
            </a:bodyPr>
            <a:lstStyle/>
            <a:p>
              <a:r>
                <a:rPr lang="en-US" dirty="0" smtClean="0">
                  <a:solidFill>
                    <a:prstClr val="black"/>
                  </a:solidFill>
                  <a:latin typeface="Segoe UI Light"/>
                  <a:ea typeface="Calibri" panose="020F0502020204030204" pitchFamily="34" charset="0"/>
                  <a:cs typeface="Segoe UI" panose="020B0502040204020203" pitchFamily="34" charset="0"/>
                </a:rPr>
                <a:t>Bikes</a:t>
              </a:r>
              <a:endParaRPr lang="en-US" dirty="0">
                <a:solidFill>
                  <a:prstClr val="black"/>
                </a:solidFill>
                <a:latin typeface="Segoe UI Light"/>
                <a:cs typeface="Segoe UI" panose="020B0502040204020203" pitchFamily="34" charset="0"/>
              </a:endParaRPr>
            </a:p>
          </p:txBody>
        </p:sp>
      </p:grpSp>
      <p:sp>
        <p:nvSpPr>
          <p:cNvPr id="9" name="Oval 8"/>
          <p:cNvSpPr/>
          <p:nvPr/>
        </p:nvSpPr>
        <p:spPr>
          <a:xfrm>
            <a:off x="9225389" y="2661340"/>
            <a:ext cx="1226127" cy="119495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Energy</a:t>
            </a:r>
            <a:endParaRPr lang="en-US" sz="1600" dirty="0">
              <a:solidFill>
                <a:prstClr val="white"/>
              </a:solidFill>
              <a:latin typeface="Segoe UI Light"/>
              <a:cs typeface="Segoe UI" panose="020B0502040204020203" pitchFamily="34" charset="0"/>
            </a:endParaRPr>
          </a:p>
        </p:txBody>
      </p:sp>
      <p:sp>
        <p:nvSpPr>
          <p:cNvPr id="13" name="Oval 12"/>
          <p:cNvSpPr/>
          <p:nvPr/>
        </p:nvSpPr>
        <p:spPr>
          <a:xfrm>
            <a:off x="10753111" y="413913"/>
            <a:ext cx="1226127" cy="11949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Pro Services</a:t>
            </a:r>
            <a:endParaRPr lang="en-US" sz="1600" dirty="0">
              <a:solidFill>
                <a:prstClr val="white"/>
              </a:solidFill>
              <a:latin typeface="Segoe UI Light"/>
              <a:cs typeface="Segoe UI" panose="020B0502040204020203" pitchFamily="34" charset="0"/>
            </a:endParaRPr>
          </a:p>
        </p:txBody>
      </p:sp>
      <p:sp>
        <p:nvSpPr>
          <p:cNvPr id="12" name="Oval 11"/>
          <p:cNvSpPr/>
          <p:nvPr/>
        </p:nvSpPr>
        <p:spPr>
          <a:xfrm>
            <a:off x="9991863" y="4847700"/>
            <a:ext cx="1226127" cy="119495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Retail</a:t>
            </a:r>
            <a:endParaRPr lang="en-US" sz="1600" dirty="0">
              <a:solidFill>
                <a:prstClr val="white"/>
              </a:solidFill>
              <a:latin typeface="Segoe UI Light"/>
              <a:cs typeface="Segoe UI" panose="020B0502040204020203" pitchFamily="34" charset="0"/>
            </a:endParaRPr>
          </a:p>
        </p:txBody>
      </p:sp>
      <p:sp>
        <p:nvSpPr>
          <p:cNvPr id="4" name="Oval 3"/>
          <p:cNvSpPr/>
          <p:nvPr/>
        </p:nvSpPr>
        <p:spPr>
          <a:xfrm>
            <a:off x="915738" y="1746875"/>
            <a:ext cx="1226127" cy="1194954"/>
          </a:xfrm>
          <a:prstGeom prst="ellipse">
            <a:avLst/>
          </a:prstGeom>
        </p:spPr>
        <p:style>
          <a:lnRef idx="1">
            <a:schemeClr val="dk1"/>
          </a:lnRef>
          <a:fillRef idx="3">
            <a:schemeClr val="dk1"/>
          </a:fillRef>
          <a:effectRef idx="2">
            <a:schemeClr val="dk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Mobility</a:t>
            </a:r>
            <a:endParaRPr lang="en-US" sz="1600" dirty="0">
              <a:solidFill>
                <a:prstClr val="white"/>
              </a:solidFill>
              <a:latin typeface="Segoe UI Light"/>
              <a:cs typeface="Segoe UI" panose="020B0502040204020203" pitchFamily="34" charset="0"/>
            </a:endParaRPr>
          </a:p>
        </p:txBody>
      </p:sp>
      <p:sp>
        <p:nvSpPr>
          <p:cNvPr id="5" name="Oval 4"/>
          <p:cNvSpPr/>
          <p:nvPr/>
        </p:nvSpPr>
        <p:spPr>
          <a:xfrm>
            <a:off x="1234939" y="4543210"/>
            <a:ext cx="1226127" cy="1194954"/>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Logistics</a:t>
            </a:r>
            <a:endParaRPr lang="en-US" sz="1600" dirty="0">
              <a:solidFill>
                <a:prstClr val="white"/>
              </a:solidFill>
              <a:latin typeface="Segoe UI Light"/>
              <a:cs typeface="Segoe UI" panose="020B0502040204020203" pitchFamily="34" charset="0"/>
            </a:endParaRPr>
          </a:p>
        </p:txBody>
      </p:sp>
      <p:sp>
        <p:nvSpPr>
          <p:cNvPr id="6" name="Oval 5"/>
          <p:cNvSpPr/>
          <p:nvPr/>
        </p:nvSpPr>
        <p:spPr>
          <a:xfrm>
            <a:off x="3692123" y="1284184"/>
            <a:ext cx="1226127" cy="1194954"/>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en-US" sz="1600" dirty="0" smtClean="0">
                <a:solidFill>
                  <a:prstClr val="black"/>
                </a:solidFill>
                <a:latin typeface="Segoe UI Light"/>
                <a:cs typeface="Segoe UI" panose="020B0502040204020203" pitchFamily="34" charset="0"/>
              </a:rPr>
              <a:t>Smart Factory</a:t>
            </a:r>
            <a:endParaRPr lang="en-US" sz="1600" dirty="0">
              <a:solidFill>
                <a:prstClr val="black"/>
              </a:solidFill>
              <a:latin typeface="Segoe UI Light"/>
              <a:cs typeface="Segoe UI" panose="020B0502040204020203" pitchFamily="34" charset="0"/>
            </a:endParaRPr>
          </a:p>
        </p:txBody>
      </p:sp>
      <p:sp>
        <p:nvSpPr>
          <p:cNvPr id="7" name="Oval 6"/>
          <p:cNvSpPr/>
          <p:nvPr/>
        </p:nvSpPr>
        <p:spPr>
          <a:xfrm>
            <a:off x="6231553" y="2395596"/>
            <a:ext cx="1226127" cy="1194954"/>
          </a:xfrm>
          <a:prstGeom prst="ellipse">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Cities</a:t>
            </a:r>
            <a:endParaRPr lang="en-US" sz="1600" dirty="0">
              <a:solidFill>
                <a:prstClr val="white"/>
              </a:solidFill>
              <a:latin typeface="Segoe UI Light"/>
              <a:cs typeface="Segoe UI" panose="020B0502040204020203" pitchFamily="34" charset="0"/>
            </a:endParaRPr>
          </a:p>
        </p:txBody>
      </p:sp>
      <p:sp>
        <p:nvSpPr>
          <p:cNvPr id="8" name="Oval 7"/>
          <p:cNvSpPr/>
          <p:nvPr/>
        </p:nvSpPr>
        <p:spPr>
          <a:xfrm>
            <a:off x="4198652" y="4644452"/>
            <a:ext cx="1348740" cy="1314449"/>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Entertain-</a:t>
            </a:r>
            <a:r>
              <a:rPr lang="en-US" sz="1600" dirty="0" err="1" smtClean="0">
                <a:solidFill>
                  <a:prstClr val="white"/>
                </a:solidFill>
                <a:latin typeface="Segoe UI Light"/>
                <a:cs typeface="Segoe UI" panose="020B0502040204020203" pitchFamily="34" charset="0"/>
              </a:rPr>
              <a:t>ment</a:t>
            </a:r>
            <a:endParaRPr lang="en-US" sz="1600" dirty="0">
              <a:solidFill>
                <a:prstClr val="white"/>
              </a:solidFill>
              <a:latin typeface="Segoe UI Light"/>
              <a:cs typeface="Segoe UI" panose="020B0502040204020203" pitchFamily="34" charset="0"/>
            </a:endParaRPr>
          </a:p>
        </p:txBody>
      </p:sp>
      <p:sp>
        <p:nvSpPr>
          <p:cNvPr id="10" name="Oval 9"/>
          <p:cNvSpPr/>
          <p:nvPr/>
        </p:nvSpPr>
        <p:spPr>
          <a:xfrm>
            <a:off x="8497547" y="-113312"/>
            <a:ext cx="1226127" cy="119495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Health-care</a:t>
            </a:r>
            <a:endParaRPr lang="en-US" sz="1600" dirty="0">
              <a:solidFill>
                <a:prstClr val="white"/>
              </a:solidFill>
              <a:latin typeface="Segoe UI Light"/>
              <a:cs typeface="Segoe UI" panose="020B0502040204020203" pitchFamily="34" charset="0"/>
            </a:endParaRPr>
          </a:p>
        </p:txBody>
      </p:sp>
      <p:sp>
        <p:nvSpPr>
          <p:cNvPr id="11" name="Oval 10"/>
          <p:cNvSpPr/>
          <p:nvPr/>
        </p:nvSpPr>
        <p:spPr>
          <a:xfrm>
            <a:off x="7177993" y="4733400"/>
            <a:ext cx="1226127" cy="1194954"/>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1600" dirty="0" smtClean="0">
                <a:solidFill>
                  <a:prstClr val="white"/>
                </a:solidFill>
                <a:latin typeface="Segoe UI Light"/>
                <a:cs typeface="Segoe UI" panose="020B0502040204020203" pitchFamily="34" charset="0"/>
              </a:rPr>
              <a:t>Smart Building Home</a:t>
            </a:r>
            <a:endParaRPr lang="en-US" sz="1600" dirty="0">
              <a:solidFill>
                <a:prstClr val="white"/>
              </a:solidFill>
              <a:latin typeface="Segoe UI Light"/>
              <a:cs typeface="Segoe UI" panose="020B0502040204020203" pitchFamily="34" charset="0"/>
            </a:endParaRPr>
          </a:p>
        </p:txBody>
      </p:sp>
    </p:spTree>
    <p:extLst>
      <p:ext uri="{BB962C8B-B14F-4D97-AF65-F5344CB8AC3E}">
        <p14:creationId xmlns:p14="http://schemas.microsoft.com/office/powerpoint/2010/main" val="282189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2000"/>
                                        <p:tgtEl>
                                          <p:spTgt spid="17"/>
                                        </p:tgtEl>
                                      </p:cBhvr>
                                    </p:animEffect>
                                  </p:childTnLst>
                                </p:cTn>
                              </p:par>
                            </p:childTnLst>
                          </p:cTn>
                        </p:par>
                        <p:par>
                          <p:cTn id="12" fill="hold">
                            <p:stCondLst>
                              <p:cond delay="4000"/>
                            </p:stCondLst>
                            <p:childTnLst>
                              <p:par>
                                <p:cTn id="13" presetID="21"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heel(1)">
                                      <p:cBhvr>
                                        <p:cTn id="15" dur="2000"/>
                                        <p:tgtEl>
                                          <p:spTgt spid="18"/>
                                        </p:tgtEl>
                                      </p:cBhvr>
                                    </p:animEffect>
                                  </p:childTnLst>
                                </p:cTn>
                              </p:par>
                            </p:childTnLst>
                          </p:cTn>
                        </p:par>
                        <p:par>
                          <p:cTn id="16" fill="hold">
                            <p:stCondLst>
                              <p:cond delay="6000"/>
                            </p:stCondLst>
                            <p:childTnLst>
                              <p:par>
                                <p:cTn id="17" presetID="21"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heel(1)">
                                      <p:cBhvr>
                                        <p:cTn id="19" dur="2000"/>
                                        <p:tgtEl>
                                          <p:spTgt spid="23"/>
                                        </p:tgtEl>
                                      </p:cBhvr>
                                    </p:animEffect>
                                  </p:childTnLst>
                                </p:cTn>
                              </p:par>
                            </p:childTnLst>
                          </p:cTn>
                        </p:par>
                        <p:par>
                          <p:cTn id="20" fill="hold">
                            <p:stCondLst>
                              <p:cond delay="8000"/>
                            </p:stCondLst>
                            <p:childTnLst>
                              <p:par>
                                <p:cTn id="21" presetID="21" presetClass="entr" presetSubtype="1"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heel(1)">
                                      <p:cBhvr>
                                        <p:cTn id="23" dur="2000"/>
                                        <p:tgtEl>
                                          <p:spTgt spid="73"/>
                                        </p:tgtEl>
                                      </p:cBhvr>
                                    </p:animEffect>
                                  </p:childTnLst>
                                </p:cTn>
                              </p:par>
                            </p:childTnLst>
                          </p:cTn>
                        </p:par>
                        <p:par>
                          <p:cTn id="24" fill="hold">
                            <p:stCondLst>
                              <p:cond delay="10000"/>
                            </p:stCondLst>
                            <p:childTnLst>
                              <p:par>
                                <p:cTn id="25" presetID="21" presetClass="entr" presetSubtype="1"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heel(1)">
                                      <p:cBhvr>
                                        <p:cTn id="27" dur="2000"/>
                                        <p:tgtEl>
                                          <p:spTgt spid="77"/>
                                        </p:tgtEl>
                                      </p:cBhvr>
                                    </p:animEffect>
                                  </p:childTnLst>
                                </p:cTn>
                              </p:par>
                            </p:childTnLst>
                          </p:cTn>
                        </p:par>
                        <p:par>
                          <p:cTn id="28" fill="hold">
                            <p:stCondLst>
                              <p:cond delay="12000"/>
                            </p:stCondLst>
                            <p:childTnLst>
                              <p:par>
                                <p:cTn id="29" presetID="21" presetClass="entr" presetSubtype="1" fill="hold"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heel(1)">
                                      <p:cBhvr>
                                        <p:cTn id="31" dur="2000"/>
                                        <p:tgtEl>
                                          <p:spTgt spid="78"/>
                                        </p:tgtEl>
                                      </p:cBhvr>
                                    </p:animEffect>
                                  </p:childTnLst>
                                </p:cTn>
                              </p:par>
                            </p:childTnLst>
                          </p:cTn>
                        </p:par>
                        <p:par>
                          <p:cTn id="32" fill="hold">
                            <p:stCondLst>
                              <p:cond delay="14000"/>
                            </p:stCondLst>
                            <p:childTnLst>
                              <p:par>
                                <p:cTn id="33" presetID="21"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heel(1)">
                                      <p:cBhvr>
                                        <p:cTn id="35" dur="2000"/>
                                        <p:tgtEl>
                                          <p:spTgt spid="19"/>
                                        </p:tgtEl>
                                      </p:cBhvr>
                                    </p:animEffect>
                                  </p:childTnLst>
                                </p:cTn>
                              </p:par>
                            </p:childTnLst>
                          </p:cTn>
                        </p:par>
                        <p:par>
                          <p:cTn id="36" fill="hold">
                            <p:stCondLst>
                              <p:cond delay="16000"/>
                            </p:stCondLst>
                            <p:childTnLst>
                              <p:par>
                                <p:cTn id="37" presetID="21"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heel(1)">
                                      <p:cBhvr>
                                        <p:cTn id="39" dur="2000"/>
                                        <p:tgtEl>
                                          <p:spTgt spid="16"/>
                                        </p:tgtEl>
                                      </p:cBhvr>
                                    </p:animEffect>
                                  </p:childTnLst>
                                </p:cTn>
                              </p:par>
                            </p:childTnLst>
                          </p:cTn>
                        </p:par>
                        <p:par>
                          <p:cTn id="40" fill="hold">
                            <p:stCondLst>
                              <p:cond delay="18000"/>
                            </p:stCondLst>
                            <p:childTnLst>
                              <p:par>
                                <p:cTn id="41" presetID="21"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1)">
                                      <p:cBhvr>
                                        <p:cTn id="4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a:xfrm>
            <a:off x="762000" y="933904"/>
            <a:ext cx="11239500" cy="5260195"/>
          </a:xfrm>
          <a:custGeom>
            <a:avLst/>
            <a:gdLst>
              <a:gd name="connsiteX0" fmla="*/ 0 w 11239500"/>
              <a:gd name="connsiteY0" fmla="*/ 1999796 h 5260195"/>
              <a:gd name="connsiteX1" fmla="*/ 1219200 w 11239500"/>
              <a:gd name="connsiteY1" fmla="*/ 2063296 h 5260195"/>
              <a:gd name="connsiteX2" fmla="*/ 2247900 w 11239500"/>
              <a:gd name="connsiteY2" fmla="*/ 2761796 h 5260195"/>
              <a:gd name="connsiteX3" fmla="*/ 3098800 w 11239500"/>
              <a:gd name="connsiteY3" fmla="*/ 3968296 h 5260195"/>
              <a:gd name="connsiteX4" fmla="*/ 4013200 w 11239500"/>
              <a:gd name="connsiteY4" fmla="*/ 5250996 h 5260195"/>
              <a:gd name="connsiteX5" fmla="*/ 5143500 w 11239500"/>
              <a:gd name="connsiteY5" fmla="*/ 4488996 h 5260195"/>
              <a:gd name="connsiteX6" fmla="*/ 6223000 w 11239500"/>
              <a:gd name="connsiteY6" fmla="*/ 3447596 h 5260195"/>
              <a:gd name="connsiteX7" fmla="*/ 6654800 w 11239500"/>
              <a:gd name="connsiteY7" fmla="*/ 2202996 h 5260195"/>
              <a:gd name="connsiteX8" fmla="*/ 5803900 w 11239500"/>
              <a:gd name="connsiteY8" fmla="*/ 1313996 h 5260195"/>
              <a:gd name="connsiteX9" fmla="*/ 3733800 w 11239500"/>
              <a:gd name="connsiteY9" fmla="*/ 932996 h 5260195"/>
              <a:gd name="connsiteX10" fmla="*/ 4622800 w 11239500"/>
              <a:gd name="connsiteY10" fmla="*/ 18596 h 5260195"/>
              <a:gd name="connsiteX11" fmla="*/ 8204200 w 11239500"/>
              <a:gd name="connsiteY11" fmla="*/ 539296 h 5260195"/>
              <a:gd name="connsiteX12" fmla="*/ 9664700 w 11239500"/>
              <a:gd name="connsiteY12" fmla="*/ 2977696 h 5260195"/>
              <a:gd name="connsiteX13" fmla="*/ 10299700 w 11239500"/>
              <a:gd name="connsiteY13" fmla="*/ 4146096 h 5260195"/>
              <a:gd name="connsiteX14" fmla="*/ 11239500 w 11239500"/>
              <a:gd name="connsiteY14" fmla="*/ 3218996 h 526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39500" h="5260195">
                <a:moveTo>
                  <a:pt x="0" y="1999796"/>
                </a:moveTo>
                <a:cubicBezTo>
                  <a:pt x="406400" y="2020963"/>
                  <a:pt x="844550" y="1936296"/>
                  <a:pt x="1219200" y="2063296"/>
                </a:cubicBezTo>
                <a:cubicBezTo>
                  <a:pt x="1593850" y="2190296"/>
                  <a:pt x="1934633" y="2444296"/>
                  <a:pt x="2247900" y="2761796"/>
                </a:cubicBezTo>
                <a:cubicBezTo>
                  <a:pt x="2561167" y="3079296"/>
                  <a:pt x="3098800" y="3968296"/>
                  <a:pt x="3098800" y="3968296"/>
                </a:cubicBezTo>
                <a:cubicBezTo>
                  <a:pt x="3393017" y="4383163"/>
                  <a:pt x="3672417" y="5164213"/>
                  <a:pt x="4013200" y="5250996"/>
                </a:cubicBezTo>
                <a:cubicBezTo>
                  <a:pt x="4353983" y="5337779"/>
                  <a:pt x="4775200" y="4789563"/>
                  <a:pt x="5143500" y="4488996"/>
                </a:cubicBezTo>
                <a:cubicBezTo>
                  <a:pt x="5511800" y="4188429"/>
                  <a:pt x="5971117" y="3828596"/>
                  <a:pt x="6223000" y="3447596"/>
                </a:cubicBezTo>
                <a:cubicBezTo>
                  <a:pt x="6474883" y="3066596"/>
                  <a:pt x="6724650" y="2558596"/>
                  <a:pt x="6654800" y="2202996"/>
                </a:cubicBezTo>
                <a:cubicBezTo>
                  <a:pt x="6584950" y="1847396"/>
                  <a:pt x="6290733" y="1525663"/>
                  <a:pt x="5803900" y="1313996"/>
                </a:cubicBezTo>
                <a:cubicBezTo>
                  <a:pt x="5317067" y="1102329"/>
                  <a:pt x="3930650" y="1148896"/>
                  <a:pt x="3733800" y="932996"/>
                </a:cubicBezTo>
                <a:cubicBezTo>
                  <a:pt x="3536950" y="717096"/>
                  <a:pt x="3877733" y="84213"/>
                  <a:pt x="4622800" y="18596"/>
                </a:cubicBezTo>
                <a:cubicBezTo>
                  <a:pt x="5367867" y="-47021"/>
                  <a:pt x="7363883" y="46113"/>
                  <a:pt x="8204200" y="539296"/>
                </a:cubicBezTo>
                <a:cubicBezTo>
                  <a:pt x="9044517" y="1032479"/>
                  <a:pt x="9315450" y="2376563"/>
                  <a:pt x="9664700" y="2977696"/>
                </a:cubicBezTo>
                <a:cubicBezTo>
                  <a:pt x="10013950" y="3578829"/>
                  <a:pt x="10037233" y="4105879"/>
                  <a:pt x="10299700" y="4146096"/>
                </a:cubicBezTo>
                <a:cubicBezTo>
                  <a:pt x="10562167" y="4186313"/>
                  <a:pt x="10900833" y="3702654"/>
                  <a:pt x="11239500" y="3218996"/>
                </a:cubicBezTo>
              </a:path>
            </a:pathLst>
          </a:cu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5443382" y="54448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48" name="Oval 47"/>
          <p:cNvSpPr/>
          <p:nvPr/>
        </p:nvSpPr>
        <p:spPr>
          <a:xfrm>
            <a:off x="4274023" y="12810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47" name="Oval 46"/>
          <p:cNvSpPr/>
          <p:nvPr/>
        </p:nvSpPr>
        <p:spPr>
          <a:xfrm>
            <a:off x="10460509" y="42895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4" name="Title 3"/>
          <p:cNvSpPr>
            <a:spLocks noGrp="1"/>
          </p:cNvSpPr>
          <p:nvPr>
            <p:ph type="title"/>
          </p:nvPr>
        </p:nvSpPr>
        <p:spPr/>
        <p:txBody>
          <a:bodyPr/>
          <a:lstStyle/>
          <a:p>
            <a:r>
              <a:rPr lang="en-US" dirty="0" smtClean="0"/>
              <a:t>Minimal Wait </a:t>
            </a:r>
            <a:endParaRPr lang="en-US" dirty="0"/>
          </a:p>
        </p:txBody>
      </p:sp>
      <p:sp>
        <p:nvSpPr>
          <p:cNvPr id="3" name="Rectangle 2"/>
          <p:cNvSpPr/>
          <p:nvPr/>
        </p:nvSpPr>
        <p:spPr>
          <a:xfrm>
            <a:off x="9707543" y="4518946"/>
            <a:ext cx="954107" cy="1015663"/>
          </a:xfrm>
          <a:prstGeom prst="rect">
            <a:avLst/>
          </a:prstGeom>
        </p:spPr>
        <p:txBody>
          <a:bodyPr wrap="none">
            <a:spAutoFit/>
          </a:bodyPr>
          <a:lstStyle/>
          <a:p>
            <a:r>
              <a:rPr lang="en-US" sz="6000" dirty="0">
                <a:solidFill>
                  <a:prstClr val="black"/>
                </a:solidFill>
                <a:latin typeface="Segoe UI Emoji" panose="020B0502040204020203" pitchFamily="34" charset="0"/>
                <a:ea typeface="Segoe UI Emoji" panose="020B0502040204020203" pitchFamily="34" charset="0"/>
              </a:rPr>
              <a:t>👫</a:t>
            </a:r>
            <a:endParaRPr lang="en-US" sz="6000" dirty="0">
              <a:solidFill>
                <a:prstClr val="black"/>
              </a:solidFill>
            </a:endParaRPr>
          </a:p>
        </p:txBody>
      </p:sp>
      <p:sp>
        <p:nvSpPr>
          <p:cNvPr id="12" name="Oval 11"/>
          <p:cNvSpPr/>
          <p:nvPr/>
        </p:nvSpPr>
        <p:spPr>
          <a:xfrm>
            <a:off x="5432956" y="54448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solidFill>
              </a:rPr>
              <a:t>1</a:t>
            </a:r>
            <a:endParaRPr lang="en-US" dirty="0">
              <a:solidFill>
                <a:prstClr val="black"/>
              </a:solidFill>
            </a:endParaRPr>
          </a:p>
        </p:txBody>
      </p:sp>
      <p:sp>
        <p:nvSpPr>
          <p:cNvPr id="13" name="Oval 12"/>
          <p:cNvSpPr/>
          <p:nvPr/>
        </p:nvSpPr>
        <p:spPr>
          <a:xfrm>
            <a:off x="6806991" y="42085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6806991" y="227369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4279691" y="126821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solidFill>
              </a:rPr>
              <a:t>1</a:t>
            </a:r>
            <a:endParaRPr lang="en-US" dirty="0">
              <a:solidFill>
                <a:prstClr val="black"/>
              </a:solidFill>
            </a:endParaRPr>
          </a:p>
        </p:txBody>
      </p:sp>
      <p:sp>
        <p:nvSpPr>
          <p:cNvPr id="16" name="Oval 15"/>
          <p:cNvSpPr/>
          <p:nvPr/>
        </p:nvSpPr>
        <p:spPr>
          <a:xfrm>
            <a:off x="6176541" y="71800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006932" y="985838"/>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9404245" y="199236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10452100" y="4291793"/>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solidFill>
              </a:rPr>
              <a:t>1</a:t>
            </a:r>
            <a:endParaRPr lang="en-US" dirty="0">
              <a:solidFill>
                <a:prstClr val="black"/>
              </a:solidFill>
            </a:endParaRPr>
          </a:p>
        </p:txBody>
      </p:sp>
      <p:sp>
        <p:nvSpPr>
          <p:cNvPr id="20" name="Oval 19"/>
          <p:cNvSpPr/>
          <p:nvPr/>
        </p:nvSpPr>
        <p:spPr>
          <a:xfrm>
            <a:off x="3574946" y="45054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146092" y="29747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33400" y="272911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11700510" y="398979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23187" t="22477" r="25249" b="29492"/>
          <a:stretch/>
        </p:blipFill>
        <p:spPr>
          <a:xfrm>
            <a:off x="5741490" y="-176779"/>
            <a:ext cx="1270000" cy="1130300"/>
          </a:xfrm>
          <a:prstGeom prst="rect">
            <a:avLst/>
          </a:prstGeom>
        </p:spPr>
      </p:pic>
      <p:sp>
        <p:nvSpPr>
          <p:cNvPr id="28" name="TextBox 27"/>
          <p:cNvSpPr txBox="1"/>
          <p:nvPr/>
        </p:nvSpPr>
        <p:spPr>
          <a:xfrm>
            <a:off x="11131005" y="4505442"/>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29" name="TextBox 28"/>
          <p:cNvSpPr txBox="1"/>
          <p:nvPr/>
        </p:nvSpPr>
        <p:spPr>
          <a:xfrm>
            <a:off x="9813470" y="3379335"/>
            <a:ext cx="309700" cy="369332"/>
          </a:xfrm>
          <a:prstGeom prst="rect">
            <a:avLst/>
          </a:prstGeom>
          <a:noFill/>
        </p:spPr>
        <p:txBody>
          <a:bodyPr wrap="none" rtlCol="0">
            <a:spAutoFit/>
          </a:bodyPr>
          <a:lstStyle/>
          <a:p>
            <a:r>
              <a:rPr lang="en-US" dirty="0">
                <a:solidFill>
                  <a:prstClr val="black"/>
                </a:solidFill>
              </a:rPr>
              <a:t>4</a:t>
            </a:r>
          </a:p>
        </p:txBody>
      </p:sp>
      <p:sp>
        <p:nvSpPr>
          <p:cNvPr id="30" name="TextBox 29"/>
          <p:cNvSpPr txBox="1"/>
          <p:nvPr/>
        </p:nvSpPr>
        <p:spPr>
          <a:xfrm>
            <a:off x="8683170" y="1520336"/>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sp>
        <p:nvSpPr>
          <p:cNvPr id="31" name="TextBox 30"/>
          <p:cNvSpPr txBox="1"/>
          <p:nvPr/>
        </p:nvSpPr>
        <p:spPr>
          <a:xfrm>
            <a:off x="7083836" y="1084490"/>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sp>
        <p:nvSpPr>
          <p:cNvPr id="32" name="TextBox 31"/>
          <p:cNvSpPr txBox="1"/>
          <p:nvPr/>
        </p:nvSpPr>
        <p:spPr>
          <a:xfrm>
            <a:off x="5063121" y="1114782"/>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3" name="TextBox 32"/>
          <p:cNvSpPr txBox="1"/>
          <p:nvPr/>
        </p:nvSpPr>
        <p:spPr>
          <a:xfrm>
            <a:off x="5487561" y="2140913"/>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4" name="TextBox 33"/>
          <p:cNvSpPr txBox="1"/>
          <p:nvPr/>
        </p:nvSpPr>
        <p:spPr>
          <a:xfrm>
            <a:off x="7449080" y="3190602"/>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35" name="TextBox 34"/>
          <p:cNvSpPr txBox="1"/>
          <p:nvPr/>
        </p:nvSpPr>
        <p:spPr>
          <a:xfrm>
            <a:off x="6066790" y="4657446"/>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sp>
        <p:nvSpPr>
          <p:cNvPr id="36" name="TextBox 35"/>
          <p:cNvSpPr txBox="1"/>
          <p:nvPr/>
        </p:nvSpPr>
        <p:spPr>
          <a:xfrm>
            <a:off x="4673307" y="5721337"/>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7" name="TextBox 36"/>
          <p:cNvSpPr txBox="1"/>
          <p:nvPr/>
        </p:nvSpPr>
        <p:spPr>
          <a:xfrm>
            <a:off x="3193789" y="3455875"/>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38" name="TextBox 37"/>
          <p:cNvSpPr txBox="1"/>
          <p:nvPr/>
        </p:nvSpPr>
        <p:spPr>
          <a:xfrm>
            <a:off x="1392204" y="2504296"/>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5573187" y="5818135"/>
            <a:ext cx="952500" cy="914401"/>
          </a:xfrm>
          <a:prstGeom prst="rect">
            <a:avLst/>
          </a:prstGeom>
        </p:spPr>
      </p:pic>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3326400" y="1145001"/>
            <a:ext cx="952500" cy="914401"/>
          </a:xfrm>
          <a:prstGeom prst="rect">
            <a:avLst/>
          </a:prstGeom>
        </p:spPr>
      </p:pic>
      <p:cxnSp>
        <p:nvCxnSpPr>
          <p:cNvPr id="44" name="Straight Arrow Connector 43"/>
          <p:cNvCxnSpPr/>
          <p:nvPr/>
        </p:nvCxnSpPr>
        <p:spPr>
          <a:xfrm>
            <a:off x="6525687" y="6275335"/>
            <a:ext cx="3891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7059974" y="1700014"/>
            <a:ext cx="3891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H="1" flipV="1">
            <a:off x="5307996" y="1724394"/>
            <a:ext cx="442664" cy="51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H="1" flipV="1">
            <a:off x="5307996" y="517385"/>
            <a:ext cx="442664" cy="51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7011490" y="528299"/>
            <a:ext cx="3891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9182913" y="5026644"/>
            <a:ext cx="442664" cy="51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a:off x="4053101" y="1980088"/>
            <a:ext cx="284854" cy="21608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4" name="Freeform 53"/>
          <p:cNvSpPr/>
          <p:nvPr/>
        </p:nvSpPr>
        <p:spPr>
          <a:xfrm>
            <a:off x="8369300" y="490111"/>
            <a:ext cx="3584251" cy="3523089"/>
          </a:xfrm>
          <a:custGeom>
            <a:avLst/>
            <a:gdLst>
              <a:gd name="connsiteX0" fmla="*/ 0 w 3584251"/>
              <a:gd name="connsiteY0" fmla="*/ 538589 h 3523089"/>
              <a:gd name="connsiteX1" fmla="*/ 711200 w 3584251"/>
              <a:gd name="connsiteY1" fmla="*/ 5189 h 3523089"/>
              <a:gd name="connsiteX2" fmla="*/ 2425700 w 3584251"/>
              <a:gd name="connsiteY2" fmla="*/ 398889 h 3523089"/>
              <a:gd name="connsiteX3" fmla="*/ 3403600 w 3584251"/>
              <a:gd name="connsiteY3" fmla="*/ 2253089 h 3523089"/>
              <a:gd name="connsiteX4" fmla="*/ 3581400 w 3584251"/>
              <a:gd name="connsiteY4" fmla="*/ 3523089 h 352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251" h="3523089">
                <a:moveTo>
                  <a:pt x="0" y="538589"/>
                </a:moveTo>
                <a:cubicBezTo>
                  <a:pt x="153458" y="283530"/>
                  <a:pt x="306917" y="28472"/>
                  <a:pt x="711200" y="5189"/>
                </a:cubicBezTo>
                <a:cubicBezTo>
                  <a:pt x="1115483" y="-18094"/>
                  <a:pt x="1976967" y="24239"/>
                  <a:pt x="2425700" y="398889"/>
                </a:cubicBezTo>
                <a:cubicBezTo>
                  <a:pt x="2874433" y="773539"/>
                  <a:pt x="3210983" y="1732389"/>
                  <a:pt x="3403600" y="2253089"/>
                </a:cubicBezTo>
                <a:cubicBezTo>
                  <a:pt x="3596217" y="2773789"/>
                  <a:pt x="3588808" y="3148439"/>
                  <a:pt x="3581400" y="3523089"/>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11026305" y="1638576"/>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56" name="Freeform 55"/>
          <p:cNvSpPr/>
          <p:nvPr/>
        </p:nvSpPr>
        <p:spPr>
          <a:xfrm>
            <a:off x="7162800" y="1447800"/>
            <a:ext cx="985902" cy="876300"/>
          </a:xfrm>
          <a:custGeom>
            <a:avLst/>
            <a:gdLst>
              <a:gd name="connsiteX0" fmla="*/ 977900 w 985902"/>
              <a:gd name="connsiteY0" fmla="*/ 0 h 876300"/>
              <a:gd name="connsiteX1" fmla="*/ 952500 w 985902"/>
              <a:gd name="connsiteY1" fmla="*/ 279400 h 876300"/>
              <a:gd name="connsiteX2" fmla="*/ 711200 w 985902"/>
              <a:gd name="connsiteY2" fmla="*/ 609600 h 876300"/>
              <a:gd name="connsiteX3" fmla="*/ 127000 w 985902"/>
              <a:gd name="connsiteY3" fmla="*/ 647700 h 876300"/>
              <a:gd name="connsiteX4" fmla="*/ 0 w 985902"/>
              <a:gd name="connsiteY4" fmla="*/ 876300 h 876300"/>
              <a:gd name="connsiteX5" fmla="*/ 0 w 985902"/>
              <a:gd name="connsiteY5"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02" h="876300">
                <a:moveTo>
                  <a:pt x="977900" y="0"/>
                </a:moveTo>
                <a:cubicBezTo>
                  <a:pt x="987425" y="88900"/>
                  <a:pt x="996950" y="177800"/>
                  <a:pt x="952500" y="279400"/>
                </a:cubicBezTo>
                <a:cubicBezTo>
                  <a:pt x="908050" y="381000"/>
                  <a:pt x="848783" y="548217"/>
                  <a:pt x="711200" y="609600"/>
                </a:cubicBezTo>
                <a:cubicBezTo>
                  <a:pt x="573617" y="670983"/>
                  <a:pt x="245533" y="603250"/>
                  <a:pt x="127000" y="647700"/>
                </a:cubicBezTo>
                <a:cubicBezTo>
                  <a:pt x="8467" y="692150"/>
                  <a:pt x="0" y="876300"/>
                  <a:pt x="0" y="876300"/>
                </a:cubicBezTo>
                <a:lnTo>
                  <a:pt x="0" y="876300"/>
                </a:ln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7" name="TextBox 56"/>
          <p:cNvSpPr txBox="1"/>
          <p:nvPr/>
        </p:nvSpPr>
        <p:spPr>
          <a:xfrm>
            <a:off x="7603930" y="2089031"/>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59" name="Freeform 58"/>
          <p:cNvSpPr/>
          <p:nvPr/>
        </p:nvSpPr>
        <p:spPr>
          <a:xfrm>
            <a:off x="2603500" y="2654300"/>
            <a:ext cx="4241800" cy="657523"/>
          </a:xfrm>
          <a:custGeom>
            <a:avLst/>
            <a:gdLst>
              <a:gd name="connsiteX0" fmla="*/ 4241800 w 4241800"/>
              <a:gd name="connsiteY0" fmla="*/ 0 h 657523"/>
              <a:gd name="connsiteX1" fmla="*/ 3556000 w 4241800"/>
              <a:gd name="connsiteY1" fmla="*/ 177800 h 657523"/>
              <a:gd name="connsiteX2" fmla="*/ 2374900 w 4241800"/>
              <a:gd name="connsiteY2" fmla="*/ 152400 h 657523"/>
              <a:gd name="connsiteX3" fmla="*/ 1714500 w 4241800"/>
              <a:gd name="connsiteY3" fmla="*/ 635000 h 657523"/>
              <a:gd name="connsiteX4" fmla="*/ 0 w 4241800"/>
              <a:gd name="connsiteY4" fmla="*/ 533400 h 65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657523">
                <a:moveTo>
                  <a:pt x="4241800" y="0"/>
                </a:moveTo>
                <a:cubicBezTo>
                  <a:pt x="4054475" y="76200"/>
                  <a:pt x="3867150" y="152400"/>
                  <a:pt x="3556000" y="177800"/>
                </a:cubicBezTo>
                <a:cubicBezTo>
                  <a:pt x="3244850" y="203200"/>
                  <a:pt x="2681817" y="76200"/>
                  <a:pt x="2374900" y="152400"/>
                </a:cubicBezTo>
                <a:cubicBezTo>
                  <a:pt x="2067983" y="228600"/>
                  <a:pt x="2110317" y="571500"/>
                  <a:pt x="1714500" y="635000"/>
                </a:cubicBezTo>
                <a:cubicBezTo>
                  <a:pt x="1318683" y="698500"/>
                  <a:pt x="659341" y="615950"/>
                  <a:pt x="0" y="533400"/>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60" name="TextBox 59"/>
          <p:cNvSpPr txBox="1"/>
          <p:nvPr/>
        </p:nvSpPr>
        <p:spPr>
          <a:xfrm>
            <a:off x="4828157" y="3037218"/>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grpSp>
        <p:nvGrpSpPr>
          <p:cNvPr id="2" name="Group 1"/>
          <p:cNvGrpSpPr/>
          <p:nvPr/>
        </p:nvGrpSpPr>
        <p:grpSpPr>
          <a:xfrm>
            <a:off x="5656746" y="893371"/>
            <a:ext cx="1536700" cy="1231900"/>
            <a:chOff x="5656746" y="893371"/>
            <a:chExt cx="1536700" cy="1231900"/>
          </a:xfrm>
        </p:grpSpPr>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5656746" y="893371"/>
              <a:ext cx="1536700" cy="1231900"/>
            </a:xfrm>
            <a:prstGeom prst="rect">
              <a:avLst/>
            </a:prstGeom>
          </p:spPr>
        </p:pic>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6230697" y="1227499"/>
              <a:ext cx="587127" cy="563643"/>
            </a:xfrm>
            <a:prstGeom prst="rect">
              <a:avLst/>
            </a:prstGeom>
          </p:spPr>
        </p:pic>
      </p:grpSp>
    </p:spTree>
    <p:extLst>
      <p:ext uri="{BB962C8B-B14F-4D97-AF65-F5344CB8AC3E}">
        <p14:creationId xmlns:p14="http://schemas.microsoft.com/office/powerpoint/2010/main" val="375285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3000"/>
                            </p:stCondLst>
                            <p:childTnLst>
                              <p:par>
                                <p:cTn id="73" presetID="10"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3500"/>
                            </p:stCondLst>
                            <p:childTnLst>
                              <p:par>
                                <p:cTn id="77" presetID="10" presetClass="entr" presetSubtype="0"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par>
                          <p:cTn id="80" fill="hold">
                            <p:stCondLst>
                              <p:cond delay="4000"/>
                            </p:stCondLst>
                            <p:childTnLst>
                              <p:par>
                                <p:cTn id="81" presetID="10" presetClass="entr" presetSubtype="0" fill="hold" grpId="0" nodeType="after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par>
                          <p:cTn id="84" fill="hold">
                            <p:stCondLst>
                              <p:cond delay="4500"/>
                            </p:stCondLst>
                            <p:childTnLst>
                              <p:par>
                                <p:cTn id="85" presetID="10" presetClass="entr" presetSubtype="0"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par>
                          <p:cTn id="88" fill="hold">
                            <p:stCondLst>
                              <p:cond delay="5000"/>
                            </p:stCondLst>
                            <p:childTnLst>
                              <p:par>
                                <p:cTn id="89" presetID="10" presetClass="entr" presetSubtype="0" fill="hold" grpId="0" nodeType="after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5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wipe(down)">
                                      <p:cBhvr>
                                        <p:cTn id="107" dur="500"/>
                                        <p:tgtEl>
                                          <p:spTgt spid="5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right)">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wipe(right)">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500"/>
                                        <p:tgtEl>
                                          <p:spTgt spid="5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0"/>
                                        <p:tgtEl>
                                          <p:spTgt spid="5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5" grpId="0" animBg="1"/>
      <p:bldP spid="19" grpId="0" animBg="1"/>
      <p:bldP spid="28" grpId="0"/>
      <p:bldP spid="29" grpId="0"/>
      <p:bldP spid="30" grpId="0"/>
      <p:bldP spid="31" grpId="0"/>
      <p:bldP spid="32" grpId="0"/>
      <p:bldP spid="33" grpId="0"/>
      <p:bldP spid="34" grpId="0"/>
      <p:bldP spid="35" grpId="0"/>
      <p:bldP spid="36" grpId="0"/>
      <p:bldP spid="37" grpId="0"/>
      <p:bldP spid="38" grpId="0"/>
      <p:bldP spid="54" grpId="0" animBg="1"/>
      <p:bldP spid="55" grpId="0"/>
      <p:bldP spid="56" grpId="0" animBg="1"/>
      <p:bldP spid="57" grpId="0"/>
      <p:bldP spid="59" grpId="0" animBg="1"/>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Ad-Hoc Stop</a:t>
            </a:r>
            <a:endParaRPr lang="en-US" dirty="0"/>
          </a:p>
        </p:txBody>
      </p:sp>
      <p:sp>
        <p:nvSpPr>
          <p:cNvPr id="5" name="Freeform 4"/>
          <p:cNvSpPr/>
          <p:nvPr/>
        </p:nvSpPr>
        <p:spPr>
          <a:xfrm>
            <a:off x="762000" y="933904"/>
            <a:ext cx="11239500" cy="5260195"/>
          </a:xfrm>
          <a:custGeom>
            <a:avLst/>
            <a:gdLst>
              <a:gd name="connsiteX0" fmla="*/ 0 w 11239500"/>
              <a:gd name="connsiteY0" fmla="*/ 1999796 h 5260195"/>
              <a:gd name="connsiteX1" fmla="*/ 1219200 w 11239500"/>
              <a:gd name="connsiteY1" fmla="*/ 2063296 h 5260195"/>
              <a:gd name="connsiteX2" fmla="*/ 2247900 w 11239500"/>
              <a:gd name="connsiteY2" fmla="*/ 2761796 h 5260195"/>
              <a:gd name="connsiteX3" fmla="*/ 3098800 w 11239500"/>
              <a:gd name="connsiteY3" fmla="*/ 3968296 h 5260195"/>
              <a:gd name="connsiteX4" fmla="*/ 4013200 w 11239500"/>
              <a:gd name="connsiteY4" fmla="*/ 5250996 h 5260195"/>
              <a:gd name="connsiteX5" fmla="*/ 5143500 w 11239500"/>
              <a:gd name="connsiteY5" fmla="*/ 4488996 h 5260195"/>
              <a:gd name="connsiteX6" fmla="*/ 6223000 w 11239500"/>
              <a:gd name="connsiteY6" fmla="*/ 3447596 h 5260195"/>
              <a:gd name="connsiteX7" fmla="*/ 6654800 w 11239500"/>
              <a:gd name="connsiteY7" fmla="*/ 2202996 h 5260195"/>
              <a:gd name="connsiteX8" fmla="*/ 5803900 w 11239500"/>
              <a:gd name="connsiteY8" fmla="*/ 1313996 h 5260195"/>
              <a:gd name="connsiteX9" fmla="*/ 3733800 w 11239500"/>
              <a:gd name="connsiteY9" fmla="*/ 932996 h 5260195"/>
              <a:gd name="connsiteX10" fmla="*/ 4622800 w 11239500"/>
              <a:gd name="connsiteY10" fmla="*/ 18596 h 5260195"/>
              <a:gd name="connsiteX11" fmla="*/ 8204200 w 11239500"/>
              <a:gd name="connsiteY11" fmla="*/ 539296 h 5260195"/>
              <a:gd name="connsiteX12" fmla="*/ 9664700 w 11239500"/>
              <a:gd name="connsiteY12" fmla="*/ 2977696 h 5260195"/>
              <a:gd name="connsiteX13" fmla="*/ 10299700 w 11239500"/>
              <a:gd name="connsiteY13" fmla="*/ 4146096 h 5260195"/>
              <a:gd name="connsiteX14" fmla="*/ 11239500 w 11239500"/>
              <a:gd name="connsiteY14" fmla="*/ 3218996 h 526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39500" h="5260195">
                <a:moveTo>
                  <a:pt x="0" y="1999796"/>
                </a:moveTo>
                <a:cubicBezTo>
                  <a:pt x="406400" y="2020963"/>
                  <a:pt x="844550" y="1936296"/>
                  <a:pt x="1219200" y="2063296"/>
                </a:cubicBezTo>
                <a:cubicBezTo>
                  <a:pt x="1593850" y="2190296"/>
                  <a:pt x="1934633" y="2444296"/>
                  <a:pt x="2247900" y="2761796"/>
                </a:cubicBezTo>
                <a:cubicBezTo>
                  <a:pt x="2561167" y="3079296"/>
                  <a:pt x="3098800" y="3968296"/>
                  <a:pt x="3098800" y="3968296"/>
                </a:cubicBezTo>
                <a:cubicBezTo>
                  <a:pt x="3393017" y="4383163"/>
                  <a:pt x="3672417" y="5164213"/>
                  <a:pt x="4013200" y="5250996"/>
                </a:cubicBezTo>
                <a:cubicBezTo>
                  <a:pt x="4353983" y="5337779"/>
                  <a:pt x="4775200" y="4789563"/>
                  <a:pt x="5143500" y="4488996"/>
                </a:cubicBezTo>
                <a:cubicBezTo>
                  <a:pt x="5511800" y="4188429"/>
                  <a:pt x="5971117" y="3828596"/>
                  <a:pt x="6223000" y="3447596"/>
                </a:cubicBezTo>
                <a:cubicBezTo>
                  <a:pt x="6474883" y="3066596"/>
                  <a:pt x="6724650" y="2558596"/>
                  <a:pt x="6654800" y="2202996"/>
                </a:cubicBezTo>
                <a:cubicBezTo>
                  <a:pt x="6584950" y="1847396"/>
                  <a:pt x="6290733" y="1525663"/>
                  <a:pt x="5803900" y="1313996"/>
                </a:cubicBezTo>
                <a:cubicBezTo>
                  <a:pt x="5317067" y="1102329"/>
                  <a:pt x="3930650" y="1148896"/>
                  <a:pt x="3733800" y="932996"/>
                </a:cubicBezTo>
                <a:cubicBezTo>
                  <a:pt x="3536950" y="717096"/>
                  <a:pt x="3877733" y="84213"/>
                  <a:pt x="4622800" y="18596"/>
                </a:cubicBezTo>
                <a:cubicBezTo>
                  <a:pt x="5367867" y="-47021"/>
                  <a:pt x="7363883" y="46113"/>
                  <a:pt x="8204200" y="539296"/>
                </a:cubicBezTo>
                <a:cubicBezTo>
                  <a:pt x="9044517" y="1032479"/>
                  <a:pt x="9315450" y="2376563"/>
                  <a:pt x="9664700" y="2977696"/>
                </a:cubicBezTo>
                <a:cubicBezTo>
                  <a:pt x="10013950" y="3578829"/>
                  <a:pt x="10037233" y="4105879"/>
                  <a:pt x="10299700" y="4146096"/>
                </a:cubicBezTo>
                <a:cubicBezTo>
                  <a:pt x="10562167" y="4186313"/>
                  <a:pt x="10900833" y="3702654"/>
                  <a:pt x="11239500" y="3218996"/>
                </a:cubicBezTo>
              </a:path>
            </a:pathLst>
          </a:cu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432956" y="54448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3" name="Oval 12"/>
          <p:cNvSpPr/>
          <p:nvPr/>
        </p:nvSpPr>
        <p:spPr>
          <a:xfrm>
            <a:off x="6806991" y="42085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6806991" y="227369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4279691" y="126821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6" name="Oval 15"/>
          <p:cNvSpPr/>
          <p:nvPr/>
        </p:nvSpPr>
        <p:spPr>
          <a:xfrm>
            <a:off x="6176541" y="71800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006932" y="985838"/>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9404245" y="199236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10452100" y="4291793"/>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20" name="Oval 19"/>
          <p:cNvSpPr/>
          <p:nvPr/>
        </p:nvSpPr>
        <p:spPr>
          <a:xfrm>
            <a:off x="3574946" y="45054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146092" y="29747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33400" y="272911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11700510" y="398979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23187" t="22477" r="25249" b="29492"/>
          <a:stretch/>
        </p:blipFill>
        <p:spPr>
          <a:xfrm>
            <a:off x="2565192" y="4815885"/>
            <a:ext cx="1270000" cy="1130300"/>
          </a:xfrm>
          <a:prstGeom prst="rect">
            <a:avLst/>
          </a:prstGeom>
        </p:spPr>
      </p:pic>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8286645" y="2220984"/>
            <a:ext cx="1536700" cy="1231900"/>
          </a:xfrm>
          <a:prstGeom prst="rect">
            <a:avLst/>
          </a:prstGeom>
        </p:spPr>
      </p:pic>
      <p:sp>
        <p:nvSpPr>
          <p:cNvPr id="54" name="Freeform 53"/>
          <p:cNvSpPr/>
          <p:nvPr/>
        </p:nvSpPr>
        <p:spPr>
          <a:xfrm>
            <a:off x="8369300" y="490111"/>
            <a:ext cx="3584251" cy="3523089"/>
          </a:xfrm>
          <a:custGeom>
            <a:avLst/>
            <a:gdLst>
              <a:gd name="connsiteX0" fmla="*/ 0 w 3584251"/>
              <a:gd name="connsiteY0" fmla="*/ 538589 h 3523089"/>
              <a:gd name="connsiteX1" fmla="*/ 711200 w 3584251"/>
              <a:gd name="connsiteY1" fmla="*/ 5189 h 3523089"/>
              <a:gd name="connsiteX2" fmla="*/ 2425700 w 3584251"/>
              <a:gd name="connsiteY2" fmla="*/ 398889 h 3523089"/>
              <a:gd name="connsiteX3" fmla="*/ 3403600 w 3584251"/>
              <a:gd name="connsiteY3" fmla="*/ 2253089 h 3523089"/>
              <a:gd name="connsiteX4" fmla="*/ 3581400 w 3584251"/>
              <a:gd name="connsiteY4" fmla="*/ 3523089 h 352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251" h="3523089">
                <a:moveTo>
                  <a:pt x="0" y="538589"/>
                </a:moveTo>
                <a:cubicBezTo>
                  <a:pt x="153458" y="283530"/>
                  <a:pt x="306917" y="28472"/>
                  <a:pt x="711200" y="5189"/>
                </a:cubicBezTo>
                <a:cubicBezTo>
                  <a:pt x="1115483" y="-18094"/>
                  <a:pt x="1976967" y="24239"/>
                  <a:pt x="2425700" y="398889"/>
                </a:cubicBezTo>
                <a:cubicBezTo>
                  <a:pt x="2874433" y="773539"/>
                  <a:pt x="3210983" y="1732389"/>
                  <a:pt x="3403600" y="2253089"/>
                </a:cubicBezTo>
                <a:cubicBezTo>
                  <a:pt x="3596217" y="2773789"/>
                  <a:pt x="3588808" y="3148439"/>
                  <a:pt x="3581400" y="3523089"/>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6" name="Freeform 55"/>
          <p:cNvSpPr/>
          <p:nvPr/>
        </p:nvSpPr>
        <p:spPr>
          <a:xfrm>
            <a:off x="7162800" y="1447800"/>
            <a:ext cx="985902" cy="876300"/>
          </a:xfrm>
          <a:custGeom>
            <a:avLst/>
            <a:gdLst>
              <a:gd name="connsiteX0" fmla="*/ 977900 w 985902"/>
              <a:gd name="connsiteY0" fmla="*/ 0 h 876300"/>
              <a:gd name="connsiteX1" fmla="*/ 952500 w 985902"/>
              <a:gd name="connsiteY1" fmla="*/ 279400 h 876300"/>
              <a:gd name="connsiteX2" fmla="*/ 711200 w 985902"/>
              <a:gd name="connsiteY2" fmla="*/ 609600 h 876300"/>
              <a:gd name="connsiteX3" fmla="*/ 127000 w 985902"/>
              <a:gd name="connsiteY3" fmla="*/ 647700 h 876300"/>
              <a:gd name="connsiteX4" fmla="*/ 0 w 985902"/>
              <a:gd name="connsiteY4" fmla="*/ 876300 h 876300"/>
              <a:gd name="connsiteX5" fmla="*/ 0 w 985902"/>
              <a:gd name="connsiteY5"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02" h="876300">
                <a:moveTo>
                  <a:pt x="977900" y="0"/>
                </a:moveTo>
                <a:cubicBezTo>
                  <a:pt x="987425" y="88900"/>
                  <a:pt x="996950" y="177800"/>
                  <a:pt x="952500" y="279400"/>
                </a:cubicBezTo>
                <a:cubicBezTo>
                  <a:pt x="908050" y="381000"/>
                  <a:pt x="848783" y="548217"/>
                  <a:pt x="711200" y="609600"/>
                </a:cubicBezTo>
                <a:cubicBezTo>
                  <a:pt x="573617" y="670983"/>
                  <a:pt x="245533" y="603250"/>
                  <a:pt x="127000" y="647700"/>
                </a:cubicBezTo>
                <a:cubicBezTo>
                  <a:pt x="8467" y="692150"/>
                  <a:pt x="0" y="876300"/>
                  <a:pt x="0" y="876300"/>
                </a:cubicBezTo>
                <a:lnTo>
                  <a:pt x="0" y="876300"/>
                </a:ln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9" name="Freeform 58"/>
          <p:cNvSpPr/>
          <p:nvPr/>
        </p:nvSpPr>
        <p:spPr>
          <a:xfrm>
            <a:off x="2603500" y="2654300"/>
            <a:ext cx="4241800" cy="657523"/>
          </a:xfrm>
          <a:custGeom>
            <a:avLst/>
            <a:gdLst>
              <a:gd name="connsiteX0" fmla="*/ 4241800 w 4241800"/>
              <a:gd name="connsiteY0" fmla="*/ 0 h 657523"/>
              <a:gd name="connsiteX1" fmla="*/ 3556000 w 4241800"/>
              <a:gd name="connsiteY1" fmla="*/ 177800 h 657523"/>
              <a:gd name="connsiteX2" fmla="*/ 2374900 w 4241800"/>
              <a:gd name="connsiteY2" fmla="*/ 152400 h 657523"/>
              <a:gd name="connsiteX3" fmla="*/ 1714500 w 4241800"/>
              <a:gd name="connsiteY3" fmla="*/ 635000 h 657523"/>
              <a:gd name="connsiteX4" fmla="*/ 0 w 4241800"/>
              <a:gd name="connsiteY4" fmla="*/ 533400 h 65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657523">
                <a:moveTo>
                  <a:pt x="4241800" y="0"/>
                </a:moveTo>
                <a:cubicBezTo>
                  <a:pt x="4054475" y="76200"/>
                  <a:pt x="3867150" y="152400"/>
                  <a:pt x="3556000" y="177800"/>
                </a:cubicBezTo>
                <a:cubicBezTo>
                  <a:pt x="3244850" y="203200"/>
                  <a:pt x="2681817" y="76200"/>
                  <a:pt x="2374900" y="152400"/>
                </a:cubicBezTo>
                <a:cubicBezTo>
                  <a:pt x="2067983" y="228600"/>
                  <a:pt x="2110317" y="571500"/>
                  <a:pt x="1714500" y="635000"/>
                </a:cubicBezTo>
                <a:cubicBezTo>
                  <a:pt x="1318683" y="698500"/>
                  <a:pt x="659341" y="615950"/>
                  <a:pt x="0" y="533400"/>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grpSp>
        <p:nvGrpSpPr>
          <p:cNvPr id="2" name="Group 1"/>
          <p:cNvGrpSpPr/>
          <p:nvPr/>
        </p:nvGrpSpPr>
        <p:grpSpPr>
          <a:xfrm>
            <a:off x="10445509" y="2278930"/>
            <a:ext cx="1376313" cy="1127063"/>
            <a:chOff x="10445509" y="2278930"/>
            <a:chExt cx="1376313" cy="1127063"/>
          </a:xfrm>
        </p:grpSpPr>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10869322" y="2491592"/>
              <a:ext cx="952500" cy="914401"/>
            </a:xfrm>
            <a:prstGeom prst="rect">
              <a:avLst/>
            </a:prstGeom>
          </p:spPr>
        </p:pic>
        <p:pic>
          <p:nvPicPr>
            <p:cNvPr id="47" name="Picture 46"/>
            <p:cNvPicPr>
              <a:picLocks noChangeAspect="1"/>
            </p:cNvPicPr>
            <p:nvPr/>
          </p:nvPicPr>
          <p:blipFill rotWithShape="1">
            <a:blip r:embed="rId4" cstate="print">
              <a:extLst>
                <a:ext uri="{28A0092B-C50C-407E-A947-70E740481C1C}">
                  <a14:useLocalDpi xmlns:a14="http://schemas.microsoft.com/office/drawing/2010/main" val="0"/>
                </a:ext>
              </a:extLst>
            </a:blip>
            <a:srcRect l="31590" t="18189" r="32428" b="28905"/>
            <a:stretch/>
          </p:blipFill>
          <p:spPr>
            <a:xfrm>
              <a:off x="10445509" y="2278930"/>
              <a:ext cx="538926" cy="756387"/>
            </a:xfrm>
            <a:prstGeom prst="rect">
              <a:avLst/>
            </a:prstGeom>
          </p:spPr>
        </p:pic>
      </p:grpSp>
      <p:grpSp>
        <p:nvGrpSpPr>
          <p:cNvPr id="3" name="Group 2"/>
          <p:cNvGrpSpPr/>
          <p:nvPr/>
        </p:nvGrpSpPr>
        <p:grpSpPr>
          <a:xfrm>
            <a:off x="10656006" y="5767"/>
            <a:ext cx="1376313" cy="1127063"/>
            <a:chOff x="10656006" y="5767"/>
            <a:chExt cx="1376313" cy="1127063"/>
          </a:xfrm>
        </p:grpSpPr>
        <p:pic>
          <p:nvPicPr>
            <p:cNvPr id="48" name="Picture 47"/>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11079819" y="218429"/>
              <a:ext cx="952500" cy="914401"/>
            </a:xfrm>
            <a:prstGeom prst="rect">
              <a:avLst/>
            </a:prstGeom>
          </p:spPr>
        </p:pic>
        <p:pic>
          <p:nvPicPr>
            <p:cNvPr id="53" name="Picture 52"/>
            <p:cNvPicPr>
              <a:picLocks noChangeAspect="1"/>
            </p:cNvPicPr>
            <p:nvPr/>
          </p:nvPicPr>
          <p:blipFill rotWithShape="1">
            <a:blip r:embed="rId4" cstate="print">
              <a:extLst>
                <a:ext uri="{28A0092B-C50C-407E-A947-70E740481C1C}">
                  <a14:useLocalDpi xmlns:a14="http://schemas.microsoft.com/office/drawing/2010/main" val="0"/>
                </a:ext>
              </a:extLst>
            </a:blip>
            <a:srcRect l="31590" t="18189" r="32428" b="28905"/>
            <a:stretch/>
          </p:blipFill>
          <p:spPr>
            <a:xfrm>
              <a:off x="10656006" y="5767"/>
              <a:ext cx="538926" cy="756387"/>
            </a:xfrm>
            <a:prstGeom prst="rect">
              <a:avLst/>
            </a:prstGeom>
          </p:spPr>
        </p:pic>
      </p:grpSp>
      <p:sp>
        <p:nvSpPr>
          <p:cNvPr id="58" name="Oval 57"/>
          <p:cNvSpPr/>
          <p:nvPr/>
        </p:nvSpPr>
        <p:spPr>
          <a:xfrm>
            <a:off x="11136022" y="1498048"/>
            <a:ext cx="419100" cy="431800"/>
          </a:xfrm>
          <a:prstGeom prst="ellipse">
            <a:avLst/>
          </a:prstGeom>
          <a:solidFill>
            <a:srgbClr val="FF0000"/>
          </a:solidFill>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6962209" y="4611869"/>
            <a:ext cx="619927" cy="595131"/>
          </a:xfrm>
          <a:prstGeom prst="rect">
            <a:avLst/>
          </a:prstGeom>
        </p:spPr>
      </p:pic>
      <p:pic>
        <p:nvPicPr>
          <p:cNvPr id="62" name="Picture 61"/>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7214685" y="5050039"/>
            <a:ext cx="587127" cy="563643"/>
          </a:xfrm>
          <a:prstGeom prst="rect">
            <a:avLst/>
          </a:prstGeom>
        </p:spPr>
      </p:pic>
      <p:pic>
        <p:nvPicPr>
          <p:cNvPr id="63" name="Picture 62"/>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3684960" y="3967596"/>
            <a:ext cx="587127" cy="563643"/>
          </a:xfrm>
          <a:prstGeom prst="rect">
            <a:avLst/>
          </a:prstGeom>
        </p:spPr>
      </p:pic>
      <p:pic>
        <p:nvPicPr>
          <p:cNvPr id="64" name="Picture 63"/>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8817118" y="2572647"/>
            <a:ext cx="587127" cy="563643"/>
          </a:xfrm>
          <a:prstGeom prst="rect">
            <a:avLst/>
          </a:prstGeom>
        </p:spPr>
      </p:pic>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22091" t="14491" r="21301" b="28696"/>
          <a:stretch/>
        </p:blipFill>
        <p:spPr>
          <a:xfrm>
            <a:off x="2906628" y="5050038"/>
            <a:ext cx="587127" cy="563643"/>
          </a:xfrm>
          <a:prstGeom prst="rect">
            <a:avLst/>
          </a:prstGeom>
        </p:spPr>
      </p:pic>
    </p:spTree>
    <p:extLst>
      <p:ext uri="{BB962C8B-B14F-4D97-AF65-F5344CB8AC3E}">
        <p14:creationId xmlns:p14="http://schemas.microsoft.com/office/powerpoint/2010/main" val="27519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Traffic Alert!</a:t>
            </a:r>
            <a:endParaRPr lang="en-US" dirty="0"/>
          </a:p>
        </p:txBody>
      </p:sp>
      <p:sp>
        <p:nvSpPr>
          <p:cNvPr id="5" name="Freeform 4"/>
          <p:cNvSpPr/>
          <p:nvPr/>
        </p:nvSpPr>
        <p:spPr>
          <a:xfrm>
            <a:off x="793588" y="902293"/>
            <a:ext cx="11239500" cy="5260195"/>
          </a:xfrm>
          <a:custGeom>
            <a:avLst/>
            <a:gdLst>
              <a:gd name="connsiteX0" fmla="*/ 0 w 11239500"/>
              <a:gd name="connsiteY0" fmla="*/ 1999796 h 5260195"/>
              <a:gd name="connsiteX1" fmla="*/ 1219200 w 11239500"/>
              <a:gd name="connsiteY1" fmla="*/ 2063296 h 5260195"/>
              <a:gd name="connsiteX2" fmla="*/ 2247900 w 11239500"/>
              <a:gd name="connsiteY2" fmla="*/ 2761796 h 5260195"/>
              <a:gd name="connsiteX3" fmla="*/ 3098800 w 11239500"/>
              <a:gd name="connsiteY3" fmla="*/ 3968296 h 5260195"/>
              <a:gd name="connsiteX4" fmla="*/ 4013200 w 11239500"/>
              <a:gd name="connsiteY4" fmla="*/ 5250996 h 5260195"/>
              <a:gd name="connsiteX5" fmla="*/ 5143500 w 11239500"/>
              <a:gd name="connsiteY5" fmla="*/ 4488996 h 5260195"/>
              <a:gd name="connsiteX6" fmla="*/ 6223000 w 11239500"/>
              <a:gd name="connsiteY6" fmla="*/ 3447596 h 5260195"/>
              <a:gd name="connsiteX7" fmla="*/ 6654800 w 11239500"/>
              <a:gd name="connsiteY7" fmla="*/ 2202996 h 5260195"/>
              <a:gd name="connsiteX8" fmla="*/ 5803900 w 11239500"/>
              <a:gd name="connsiteY8" fmla="*/ 1313996 h 5260195"/>
              <a:gd name="connsiteX9" fmla="*/ 3733800 w 11239500"/>
              <a:gd name="connsiteY9" fmla="*/ 932996 h 5260195"/>
              <a:gd name="connsiteX10" fmla="*/ 4622800 w 11239500"/>
              <a:gd name="connsiteY10" fmla="*/ 18596 h 5260195"/>
              <a:gd name="connsiteX11" fmla="*/ 8204200 w 11239500"/>
              <a:gd name="connsiteY11" fmla="*/ 539296 h 5260195"/>
              <a:gd name="connsiteX12" fmla="*/ 9664700 w 11239500"/>
              <a:gd name="connsiteY12" fmla="*/ 2977696 h 5260195"/>
              <a:gd name="connsiteX13" fmla="*/ 10299700 w 11239500"/>
              <a:gd name="connsiteY13" fmla="*/ 4146096 h 5260195"/>
              <a:gd name="connsiteX14" fmla="*/ 11239500 w 11239500"/>
              <a:gd name="connsiteY14" fmla="*/ 3218996 h 526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39500" h="5260195">
                <a:moveTo>
                  <a:pt x="0" y="1999796"/>
                </a:moveTo>
                <a:cubicBezTo>
                  <a:pt x="406400" y="2020963"/>
                  <a:pt x="844550" y="1936296"/>
                  <a:pt x="1219200" y="2063296"/>
                </a:cubicBezTo>
                <a:cubicBezTo>
                  <a:pt x="1593850" y="2190296"/>
                  <a:pt x="1934633" y="2444296"/>
                  <a:pt x="2247900" y="2761796"/>
                </a:cubicBezTo>
                <a:cubicBezTo>
                  <a:pt x="2561167" y="3079296"/>
                  <a:pt x="3098800" y="3968296"/>
                  <a:pt x="3098800" y="3968296"/>
                </a:cubicBezTo>
                <a:cubicBezTo>
                  <a:pt x="3393017" y="4383163"/>
                  <a:pt x="3672417" y="5164213"/>
                  <a:pt x="4013200" y="5250996"/>
                </a:cubicBezTo>
                <a:cubicBezTo>
                  <a:pt x="4353983" y="5337779"/>
                  <a:pt x="4775200" y="4789563"/>
                  <a:pt x="5143500" y="4488996"/>
                </a:cubicBezTo>
                <a:cubicBezTo>
                  <a:pt x="5511800" y="4188429"/>
                  <a:pt x="5971117" y="3828596"/>
                  <a:pt x="6223000" y="3447596"/>
                </a:cubicBezTo>
                <a:cubicBezTo>
                  <a:pt x="6474883" y="3066596"/>
                  <a:pt x="6724650" y="2558596"/>
                  <a:pt x="6654800" y="2202996"/>
                </a:cubicBezTo>
                <a:cubicBezTo>
                  <a:pt x="6584950" y="1847396"/>
                  <a:pt x="6290733" y="1525663"/>
                  <a:pt x="5803900" y="1313996"/>
                </a:cubicBezTo>
                <a:cubicBezTo>
                  <a:pt x="5317067" y="1102329"/>
                  <a:pt x="3930650" y="1148896"/>
                  <a:pt x="3733800" y="932996"/>
                </a:cubicBezTo>
                <a:cubicBezTo>
                  <a:pt x="3536950" y="717096"/>
                  <a:pt x="3877733" y="84213"/>
                  <a:pt x="4622800" y="18596"/>
                </a:cubicBezTo>
                <a:cubicBezTo>
                  <a:pt x="5367867" y="-47021"/>
                  <a:pt x="7363883" y="46113"/>
                  <a:pt x="8204200" y="539296"/>
                </a:cubicBezTo>
                <a:cubicBezTo>
                  <a:pt x="9044517" y="1032479"/>
                  <a:pt x="9315450" y="2376563"/>
                  <a:pt x="9664700" y="2977696"/>
                </a:cubicBezTo>
                <a:cubicBezTo>
                  <a:pt x="10013950" y="3578829"/>
                  <a:pt x="10037233" y="4105879"/>
                  <a:pt x="10299700" y="4146096"/>
                </a:cubicBezTo>
                <a:cubicBezTo>
                  <a:pt x="10562167" y="4186313"/>
                  <a:pt x="10900833" y="3702654"/>
                  <a:pt x="11239500" y="3218996"/>
                </a:cubicBezTo>
              </a:path>
            </a:pathLst>
          </a:cu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432956" y="54448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3" name="Oval 12"/>
          <p:cNvSpPr/>
          <p:nvPr/>
        </p:nvSpPr>
        <p:spPr>
          <a:xfrm>
            <a:off x="6806991" y="42085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6806991" y="227369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4279691" y="126821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6" name="Oval 15"/>
          <p:cNvSpPr/>
          <p:nvPr/>
        </p:nvSpPr>
        <p:spPr>
          <a:xfrm>
            <a:off x="6176541" y="71800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006932" y="985838"/>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9404245" y="199236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10452100" y="4291793"/>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20" name="Oval 19"/>
          <p:cNvSpPr/>
          <p:nvPr/>
        </p:nvSpPr>
        <p:spPr>
          <a:xfrm>
            <a:off x="3574946" y="45054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146092" y="29747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33400" y="272911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11700510" y="398979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23187" t="22477" r="25249" b="29492"/>
          <a:stretch/>
        </p:blipFill>
        <p:spPr>
          <a:xfrm>
            <a:off x="1765290" y="2047069"/>
            <a:ext cx="1270000" cy="1130300"/>
          </a:xfrm>
          <a:prstGeom prst="rect">
            <a:avLst/>
          </a:prstGeom>
        </p:spPr>
      </p:pic>
      <p:sp>
        <p:nvSpPr>
          <p:cNvPr id="28" name="TextBox 27"/>
          <p:cNvSpPr txBox="1"/>
          <p:nvPr/>
        </p:nvSpPr>
        <p:spPr>
          <a:xfrm>
            <a:off x="11131005" y="4505442"/>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29" name="TextBox 28"/>
          <p:cNvSpPr txBox="1"/>
          <p:nvPr/>
        </p:nvSpPr>
        <p:spPr>
          <a:xfrm>
            <a:off x="9813470" y="3379335"/>
            <a:ext cx="309700" cy="369332"/>
          </a:xfrm>
          <a:prstGeom prst="rect">
            <a:avLst/>
          </a:prstGeom>
          <a:noFill/>
        </p:spPr>
        <p:txBody>
          <a:bodyPr wrap="none" rtlCol="0">
            <a:spAutoFit/>
          </a:bodyPr>
          <a:lstStyle/>
          <a:p>
            <a:r>
              <a:rPr lang="en-US" dirty="0">
                <a:solidFill>
                  <a:prstClr val="black"/>
                </a:solidFill>
              </a:rPr>
              <a:t>4</a:t>
            </a:r>
          </a:p>
        </p:txBody>
      </p:sp>
      <p:sp>
        <p:nvSpPr>
          <p:cNvPr id="30" name="TextBox 29"/>
          <p:cNvSpPr txBox="1"/>
          <p:nvPr/>
        </p:nvSpPr>
        <p:spPr>
          <a:xfrm>
            <a:off x="8683170" y="1520336"/>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sp>
        <p:nvSpPr>
          <p:cNvPr id="31" name="TextBox 30"/>
          <p:cNvSpPr txBox="1"/>
          <p:nvPr/>
        </p:nvSpPr>
        <p:spPr>
          <a:xfrm>
            <a:off x="7083836" y="1084490"/>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sp>
        <p:nvSpPr>
          <p:cNvPr id="32" name="TextBox 31"/>
          <p:cNvSpPr txBox="1"/>
          <p:nvPr/>
        </p:nvSpPr>
        <p:spPr>
          <a:xfrm>
            <a:off x="5063121" y="1114782"/>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3" name="TextBox 32"/>
          <p:cNvSpPr txBox="1"/>
          <p:nvPr/>
        </p:nvSpPr>
        <p:spPr>
          <a:xfrm>
            <a:off x="5487561" y="2140913"/>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6" name="TextBox 35"/>
          <p:cNvSpPr txBox="1"/>
          <p:nvPr/>
        </p:nvSpPr>
        <p:spPr>
          <a:xfrm>
            <a:off x="4673307" y="5721337"/>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37" name="TextBox 36"/>
          <p:cNvSpPr txBox="1"/>
          <p:nvPr/>
        </p:nvSpPr>
        <p:spPr>
          <a:xfrm>
            <a:off x="3193789" y="3455875"/>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38" name="TextBox 37"/>
          <p:cNvSpPr txBox="1"/>
          <p:nvPr/>
        </p:nvSpPr>
        <p:spPr>
          <a:xfrm>
            <a:off x="1392204" y="2504296"/>
            <a:ext cx="309700" cy="369332"/>
          </a:xfrm>
          <a:prstGeom prst="rect">
            <a:avLst/>
          </a:prstGeom>
          <a:noFill/>
        </p:spPr>
        <p:txBody>
          <a:bodyPr wrap="none" rtlCol="0">
            <a:spAutoFit/>
          </a:bodyPr>
          <a:lstStyle/>
          <a:p>
            <a:r>
              <a:rPr lang="en-US" dirty="0" smtClean="0">
                <a:solidFill>
                  <a:prstClr val="black"/>
                </a:solidFill>
              </a:rPr>
              <a:t>1</a:t>
            </a:r>
            <a:endParaRPr lang="en-US" dirty="0">
              <a:solidFill>
                <a:prstClr val="black"/>
              </a:solidFill>
            </a:endParaRPr>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5760532" y="878688"/>
            <a:ext cx="1536700" cy="1231900"/>
          </a:xfrm>
          <a:prstGeom prst="rect">
            <a:avLst/>
          </a:prstGeom>
        </p:spPr>
      </p:pic>
      <p:sp>
        <p:nvSpPr>
          <p:cNvPr id="54" name="Freeform 53"/>
          <p:cNvSpPr/>
          <p:nvPr/>
        </p:nvSpPr>
        <p:spPr>
          <a:xfrm>
            <a:off x="8369300" y="490111"/>
            <a:ext cx="3584251" cy="3523089"/>
          </a:xfrm>
          <a:custGeom>
            <a:avLst/>
            <a:gdLst>
              <a:gd name="connsiteX0" fmla="*/ 0 w 3584251"/>
              <a:gd name="connsiteY0" fmla="*/ 538589 h 3523089"/>
              <a:gd name="connsiteX1" fmla="*/ 711200 w 3584251"/>
              <a:gd name="connsiteY1" fmla="*/ 5189 h 3523089"/>
              <a:gd name="connsiteX2" fmla="*/ 2425700 w 3584251"/>
              <a:gd name="connsiteY2" fmla="*/ 398889 h 3523089"/>
              <a:gd name="connsiteX3" fmla="*/ 3403600 w 3584251"/>
              <a:gd name="connsiteY3" fmla="*/ 2253089 h 3523089"/>
              <a:gd name="connsiteX4" fmla="*/ 3581400 w 3584251"/>
              <a:gd name="connsiteY4" fmla="*/ 3523089 h 352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251" h="3523089">
                <a:moveTo>
                  <a:pt x="0" y="538589"/>
                </a:moveTo>
                <a:cubicBezTo>
                  <a:pt x="153458" y="283530"/>
                  <a:pt x="306917" y="28472"/>
                  <a:pt x="711200" y="5189"/>
                </a:cubicBezTo>
                <a:cubicBezTo>
                  <a:pt x="1115483" y="-18094"/>
                  <a:pt x="1976967" y="24239"/>
                  <a:pt x="2425700" y="398889"/>
                </a:cubicBezTo>
                <a:cubicBezTo>
                  <a:pt x="2874433" y="773539"/>
                  <a:pt x="3210983" y="1732389"/>
                  <a:pt x="3403600" y="2253089"/>
                </a:cubicBezTo>
                <a:cubicBezTo>
                  <a:pt x="3596217" y="2773789"/>
                  <a:pt x="3588808" y="3148439"/>
                  <a:pt x="3581400" y="3523089"/>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11026305" y="1638576"/>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56" name="Freeform 55"/>
          <p:cNvSpPr/>
          <p:nvPr/>
        </p:nvSpPr>
        <p:spPr>
          <a:xfrm>
            <a:off x="7162800" y="1447800"/>
            <a:ext cx="985902" cy="876300"/>
          </a:xfrm>
          <a:custGeom>
            <a:avLst/>
            <a:gdLst>
              <a:gd name="connsiteX0" fmla="*/ 977900 w 985902"/>
              <a:gd name="connsiteY0" fmla="*/ 0 h 876300"/>
              <a:gd name="connsiteX1" fmla="*/ 952500 w 985902"/>
              <a:gd name="connsiteY1" fmla="*/ 279400 h 876300"/>
              <a:gd name="connsiteX2" fmla="*/ 711200 w 985902"/>
              <a:gd name="connsiteY2" fmla="*/ 609600 h 876300"/>
              <a:gd name="connsiteX3" fmla="*/ 127000 w 985902"/>
              <a:gd name="connsiteY3" fmla="*/ 647700 h 876300"/>
              <a:gd name="connsiteX4" fmla="*/ 0 w 985902"/>
              <a:gd name="connsiteY4" fmla="*/ 876300 h 876300"/>
              <a:gd name="connsiteX5" fmla="*/ 0 w 985902"/>
              <a:gd name="connsiteY5"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02" h="876300">
                <a:moveTo>
                  <a:pt x="977900" y="0"/>
                </a:moveTo>
                <a:cubicBezTo>
                  <a:pt x="987425" y="88900"/>
                  <a:pt x="996950" y="177800"/>
                  <a:pt x="952500" y="279400"/>
                </a:cubicBezTo>
                <a:cubicBezTo>
                  <a:pt x="908050" y="381000"/>
                  <a:pt x="848783" y="548217"/>
                  <a:pt x="711200" y="609600"/>
                </a:cubicBezTo>
                <a:cubicBezTo>
                  <a:pt x="573617" y="670983"/>
                  <a:pt x="245533" y="603250"/>
                  <a:pt x="127000" y="647700"/>
                </a:cubicBezTo>
                <a:cubicBezTo>
                  <a:pt x="8467" y="692150"/>
                  <a:pt x="0" y="876300"/>
                  <a:pt x="0" y="876300"/>
                </a:cubicBezTo>
                <a:lnTo>
                  <a:pt x="0" y="876300"/>
                </a:ln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7" name="TextBox 56"/>
          <p:cNvSpPr txBox="1"/>
          <p:nvPr/>
        </p:nvSpPr>
        <p:spPr>
          <a:xfrm>
            <a:off x="7603930" y="2089031"/>
            <a:ext cx="309700" cy="369332"/>
          </a:xfrm>
          <a:prstGeom prst="rect">
            <a:avLst/>
          </a:prstGeom>
          <a:noFill/>
        </p:spPr>
        <p:txBody>
          <a:bodyPr wrap="none" rtlCol="0">
            <a:spAutoFit/>
          </a:bodyPr>
          <a:lstStyle/>
          <a:p>
            <a:r>
              <a:rPr lang="en-US" dirty="0" smtClean="0">
                <a:solidFill>
                  <a:prstClr val="black"/>
                </a:solidFill>
              </a:rPr>
              <a:t>2</a:t>
            </a:r>
            <a:endParaRPr lang="en-US" dirty="0">
              <a:solidFill>
                <a:prstClr val="black"/>
              </a:solidFill>
            </a:endParaRPr>
          </a:p>
        </p:txBody>
      </p:sp>
      <p:sp>
        <p:nvSpPr>
          <p:cNvPr id="59" name="Freeform 58"/>
          <p:cNvSpPr/>
          <p:nvPr/>
        </p:nvSpPr>
        <p:spPr>
          <a:xfrm>
            <a:off x="2603500" y="2654300"/>
            <a:ext cx="4241800" cy="657523"/>
          </a:xfrm>
          <a:custGeom>
            <a:avLst/>
            <a:gdLst>
              <a:gd name="connsiteX0" fmla="*/ 4241800 w 4241800"/>
              <a:gd name="connsiteY0" fmla="*/ 0 h 657523"/>
              <a:gd name="connsiteX1" fmla="*/ 3556000 w 4241800"/>
              <a:gd name="connsiteY1" fmla="*/ 177800 h 657523"/>
              <a:gd name="connsiteX2" fmla="*/ 2374900 w 4241800"/>
              <a:gd name="connsiteY2" fmla="*/ 152400 h 657523"/>
              <a:gd name="connsiteX3" fmla="*/ 1714500 w 4241800"/>
              <a:gd name="connsiteY3" fmla="*/ 635000 h 657523"/>
              <a:gd name="connsiteX4" fmla="*/ 0 w 4241800"/>
              <a:gd name="connsiteY4" fmla="*/ 533400 h 65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657523">
                <a:moveTo>
                  <a:pt x="4241800" y="0"/>
                </a:moveTo>
                <a:cubicBezTo>
                  <a:pt x="4054475" y="76200"/>
                  <a:pt x="3867150" y="152400"/>
                  <a:pt x="3556000" y="177800"/>
                </a:cubicBezTo>
                <a:cubicBezTo>
                  <a:pt x="3244850" y="203200"/>
                  <a:pt x="2681817" y="76200"/>
                  <a:pt x="2374900" y="152400"/>
                </a:cubicBezTo>
                <a:cubicBezTo>
                  <a:pt x="2067983" y="228600"/>
                  <a:pt x="2110317" y="571500"/>
                  <a:pt x="1714500" y="635000"/>
                </a:cubicBezTo>
                <a:cubicBezTo>
                  <a:pt x="1318683" y="698500"/>
                  <a:pt x="659341" y="615950"/>
                  <a:pt x="0" y="533400"/>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60" name="TextBox 59"/>
          <p:cNvSpPr txBox="1"/>
          <p:nvPr/>
        </p:nvSpPr>
        <p:spPr>
          <a:xfrm>
            <a:off x="4828157" y="3037218"/>
            <a:ext cx="309700" cy="369332"/>
          </a:xfrm>
          <a:prstGeom prst="rect">
            <a:avLst/>
          </a:prstGeom>
          <a:noFill/>
        </p:spPr>
        <p:txBody>
          <a:bodyPr wrap="none" rtlCol="0">
            <a:spAutoFit/>
          </a:bodyPr>
          <a:lstStyle/>
          <a:p>
            <a:r>
              <a:rPr lang="en-US" dirty="0" smtClean="0">
                <a:solidFill>
                  <a:prstClr val="black"/>
                </a:solidFill>
              </a:rPr>
              <a:t>3</a:t>
            </a:r>
            <a:endParaRPr lang="en-US" dirty="0">
              <a:solidFill>
                <a:prstClr val="black"/>
              </a:solidFill>
            </a:endParaRPr>
          </a:p>
        </p:txBody>
      </p:sp>
      <p:sp>
        <p:nvSpPr>
          <p:cNvPr id="47" name="Oval 46"/>
          <p:cNvSpPr/>
          <p:nvPr/>
        </p:nvSpPr>
        <p:spPr>
          <a:xfrm>
            <a:off x="3574946" y="45054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pic>
        <p:nvPicPr>
          <p:cNvPr id="48" name="Picture 47"/>
          <p:cNvPicPr>
            <a:picLocks noChangeAspect="1"/>
          </p:cNvPicPr>
          <p:nvPr/>
        </p:nvPicPr>
        <p:blipFill rotWithShape="1">
          <a:blip r:embed="rId3" cstate="print">
            <a:extLst>
              <a:ext uri="{28A0092B-C50C-407E-A947-70E740481C1C}">
                <a14:useLocalDpi xmlns:a14="http://schemas.microsoft.com/office/drawing/2010/main" val="0"/>
              </a:ext>
            </a:extLst>
          </a:blip>
          <a:srcRect l="20331" t="16273" r="25380" b="22224"/>
          <a:stretch/>
        </p:blipFill>
        <p:spPr>
          <a:xfrm>
            <a:off x="6926060" y="5311882"/>
            <a:ext cx="602621" cy="651672"/>
          </a:xfrm>
          <a:prstGeom prst="rect">
            <a:avLst/>
          </a:prstGeom>
        </p:spPr>
      </p:pic>
      <p:grpSp>
        <p:nvGrpSpPr>
          <p:cNvPr id="6" name="Group 5"/>
          <p:cNvGrpSpPr/>
          <p:nvPr/>
        </p:nvGrpSpPr>
        <p:grpSpPr>
          <a:xfrm>
            <a:off x="8756545" y="1985166"/>
            <a:ext cx="647700" cy="1229015"/>
            <a:chOff x="8756545" y="1985166"/>
            <a:chExt cx="647700" cy="1229015"/>
          </a:xfrm>
        </p:grpSpPr>
        <p:pic>
          <p:nvPicPr>
            <p:cNvPr id="58" name="Picture 57"/>
            <p:cNvPicPr>
              <a:picLocks noChangeAspect="1"/>
            </p:cNvPicPr>
            <p:nvPr/>
          </p:nvPicPr>
          <p:blipFill rotWithShape="1">
            <a:blip r:embed="rId4" cstate="print">
              <a:extLst>
                <a:ext uri="{28A0092B-C50C-407E-A947-70E740481C1C}">
                  <a14:useLocalDpi xmlns:a14="http://schemas.microsoft.com/office/drawing/2010/main" val="0"/>
                </a:ext>
              </a:extLst>
            </a:blip>
            <a:srcRect l="27416" t="17638" r="26502" b="29456"/>
            <a:stretch/>
          </p:blipFill>
          <p:spPr>
            <a:xfrm>
              <a:off x="8838020" y="1985166"/>
              <a:ext cx="470189" cy="515276"/>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7762" t="16843" r="28072" b="30685"/>
            <a:stretch/>
          </p:blipFill>
          <p:spPr>
            <a:xfrm>
              <a:off x="8756545" y="2464700"/>
              <a:ext cx="647700" cy="749481"/>
            </a:xfrm>
            <a:prstGeom prst="rect">
              <a:avLst/>
            </a:prstGeom>
          </p:spPr>
        </p:pic>
      </p:grpSp>
      <p:grpSp>
        <p:nvGrpSpPr>
          <p:cNvPr id="8" name="Group 7"/>
          <p:cNvGrpSpPr/>
          <p:nvPr/>
        </p:nvGrpSpPr>
        <p:grpSpPr>
          <a:xfrm>
            <a:off x="5947941" y="5408533"/>
            <a:ext cx="647700" cy="1246951"/>
            <a:chOff x="5947941" y="5408533"/>
            <a:chExt cx="647700" cy="1246951"/>
          </a:xfrm>
        </p:grpSpPr>
        <p:pic>
          <p:nvPicPr>
            <p:cNvPr id="53" name="Picture 52"/>
            <p:cNvPicPr>
              <a:picLocks noChangeAspect="1"/>
            </p:cNvPicPr>
            <p:nvPr/>
          </p:nvPicPr>
          <p:blipFill rotWithShape="1">
            <a:blip r:embed="rId6" cstate="print">
              <a:extLst>
                <a:ext uri="{28A0092B-C50C-407E-A947-70E740481C1C}">
                  <a14:useLocalDpi xmlns:a14="http://schemas.microsoft.com/office/drawing/2010/main" val="0"/>
                </a:ext>
              </a:extLst>
            </a:blip>
            <a:srcRect l="25396" t="15905" r="27891" b="31850"/>
            <a:stretch/>
          </p:blipFill>
          <p:spPr>
            <a:xfrm>
              <a:off x="6011844" y="5408533"/>
              <a:ext cx="519893" cy="555021"/>
            </a:xfrm>
            <a:prstGeom prst="rect">
              <a:avLst/>
            </a:prstGeom>
          </p:spPr>
        </p:pic>
        <p:pic>
          <p:nvPicPr>
            <p:cNvPr id="63" name="Picture 62"/>
            <p:cNvPicPr>
              <a:picLocks noChangeAspect="1"/>
            </p:cNvPicPr>
            <p:nvPr/>
          </p:nvPicPr>
          <p:blipFill rotWithShape="1">
            <a:blip r:embed="rId5" cstate="print">
              <a:extLst>
                <a:ext uri="{28A0092B-C50C-407E-A947-70E740481C1C}">
                  <a14:useLocalDpi xmlns:a14="http://schemas.microsoft.com/office/drawing/2010/main" val="0"/>
                </a:ext>
              </a:extLst>
            </a:blip>
            <a:srcRect l="27762" t="16843" r="28072" b="30685"/>
            <a:stretch/>
          </p:blipFill>
          <p:spPr>
            <a:xfrm>
              <a:off x="5947941" y="5906003"/>
              <a:ext cx="647700" cy="749481"/>
            </a:xfrm>
            <a:prstGeom prst="rect">
              <a:avLst/>
            </a:prstGeom>
          </p:spPr>
        </p:pic>
      </p:grpSp>
      <p:grpSp>
        <p:nvGrpSpPr>
          <p:cNvPr id="3" name="Group 2"/>
          <p:cNvGrpSpPr/>
          <p:nvPr/>
        </p:nvGrpSpPr>
        <p:grpSpPr>
          <a:xfrm>
            <a:off x="463388" y="1410262"/>
            <a:ext cx="671675" cy="1295936"/>
            <a:chOff x="463388" y="1410262"/>
            <a:chExt cx="671675" cy="1295936"/>
          </a:xfrm>
        </p:grpSpPr>
        <p:pic>
          <p:nvPicPr>
            <p:cNvPr id="61" name="Picture 60"/>
            <p:cNvPicPr>
              <a:picLocks noChangeAspect="1"/>
            </p:cNvPicPr>
            <p:nvPr/>
          </p:nvPicPr>
          <p:blipFill rotWithShape="1">
            <a:blip r:embed="rId7" cstate="print">
              <a:extLst>
                <a:ext uri="{28A0092B-C50C-407E-A947-70E740481C1C}">
                  <a14:useLocalDpi xmlns:a14="http://schemas.microsoft.com/office/drawing/2010/main" val="0"/>
                </a:ext>
              </a:extLst>
            </a:blip>
            <a:srcRect l="25264" t="18870" r="24236" b="33515"/>
            <a:stretch/>
          </p:blipFill>
          <p:spPr>
            <a:xfrm>
              <a:off x="496281" y="1410262"/>
              <a:ext cx="638782" cy="574904"/>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val="0"/>
                </a:ext>
              </a:extLst>
            </a:blip>
            <a:srcRect l="27762" t="16843" r="28072" b="30685"/>
            <a:stretch/>
          </p:blipFill>
          <p:spPr>
            <a:xfrm>
              <a:off x="463388" y="1956717"/>
              <a:ext cx="647700" cy="749481"/>
            </a:xfrm>
            <a:prstGeom prst="rect">
              <a:avLst/>
            </a:prstGeom>
          </p:spPr>
        </p:pic>
      </p:gr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27805" t="17695" r="27723" b="27415"/>
          <a:stretch/>
        </p:blipFill>
        <p:spPr>
          <a:xfrm flipH="1">
            <a:off x="6671643" y="5853986"/>
            <a:ext cx="491157" cy="810160"/>
          </a:xfrm>
          <a:prstGeom prst="rect">
            <a:avLst/>
          </a:prstGeom>
        </p:spPr>
      </p:pic>
      <p:cxnSp>
        <p:nvCxnSpPr>
          <p:cNvPr id="7" name="Curved Connector 6"/>
          <p:cNvCxnSpPr>
            <a:stCxn id="2" idx="1"/>
            <a:endCxn id="62" idx="1"/>
          </p:cNvCxnSpPr>
          <p:nvPr/>
        </p:nvCxnSpPr>
        <p:spPr>
          <a:xfrm flipV="1">
            <a:off x="7162800" y="2839441"/>
            <a:ext cx="1593745" cy="3419625"/>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30935" y="5547629"/>
            <a:ext cx="1760418" cy="1077218"/>
          </a:xfrm>
          <a:prstGeom prst="rect">
            <a:avLst/>
          </a:prstGeom>
          <a:noFill/>
        </p:spPr>
        <p:txBody>
          <a:bodyPr wrap="none" rtlCol="0">
            <a:spAutoFit/>
          </a:bodyPr>
          <a:lstStyle/>
          <a:p>
            <a:r>
              <a:rPr lang="en-US" sz="3200" b="1" dirty="0" smtClean="0">
                <a:solidFill>
                  <a:srgbClr val="FF0000"/>
                </a:solidFill>
                <a:latin typeface="Segoe UI Emoji" panose="020B0502040204020203" pitchFamily="34" charset="0"/>
                <a:ea typeface="Segoe UI Emoji" panose="020B0502040204020203" pitchFamily="34" charset="0"/>
              </a:rPr>
              <a:t>🔔 </a:t>
            </a:r>
            <a:r>
              <a:rPr lang="en-US" sz="3200" b="1" dirty="0" smtClean="0">
                <a:solidFill>
                  <a:srgbClr val="FF0000"/>
                </a:solidFill>
              </a:rPr>
              <a:t>14:30</a:t>
            </a:r>
            <a:br>
              <a:rPr lang="en-US" sz="3200" b="1" dirty="0" smtClean="0">
                <a:solidFill>
                  <a:srgbClr val="FF0000"/>
                </a:solidFill>
              </a:rPr>
            </a:br>
            <a:r>
              <a:rPr lang="en-US" sz="3200" b="1" dirty="0" smtClean="0">
                <a:solidFill>
                  <a:srgbClr val="FF0000"/>
                </a:solidFill>
                <a:latin typeface="Segoe UI Emoji" panose="020B0502040204020203" pitchFamily="34" charset="0"/>
                <a:ea typeface="Segoe UI Emoji" panose="020B0502040204020203" pitchFamily="34" charset="0"/>
              </a:rPr>
              <a:t>🚌 </a:t>
            </a:r>
            <a:r>
              <a:rPr lang="en-US" sz="3200" b="1" dirty="0" smtClean="0">
                <a:solidFill>
                  <a:srgbClr val="FF0000"/>
                </a:solidFill>
              </a:rPr>
              <a:t>14:41</a:t>
            </a:r>
            <a:endParaRPr lang="en-US" sz="3200" b="1" dirty="0">
              <a:solidFill>
                <a:srgbClr val="FF0000"/>
              </a:solidFill>
            </a:endParaRPr>
          </a:p>
        </p:txBody>
      </p:sp>
      <p:pic>
        <p:nvPicPr>
          <p:cNvPr id="65" name="Picture 64"/>
          <p:cNvPicPr>
            <a:picLocks noChangeAspect="1"/>
          </p:cNvPicPr>
          <p:nvPr/>
        </p:nvPicPr>
        <p:blipFill rotWithShape="1">
          <a:blip r:embed="rId9" cstate="print">
            <a:extLst>
              <a:ext uri="{28A0092B-C50C-407E-A947-70E740481C1C}">
                <a14:useLocalDpi xmlns:a14="http://schemas.microsoft.com/office/drawing/2010/main" val="0"/>
              </a:ext>
            </a:extLst>
          </a:blip>
          <a:srcRect l="22590" t="15639" r="24646" b="25660"/>
          <a:stretch/>
        </p:blipFill>
        <p:spPr>
          <a:xfrm>
            <a:off x="5105007" y="3400028"/>
            <a:ext cx="977900" cy="1041401"/>
          </a:xfrm>
          <a:prstGeom prst="rect">
            <a:avLst/>
          </a:prstGeom>
        </p:spPr>
      </p:pic>
      <p:cxnSp>
        <p:nvCxnSpPr>
          <p:cNvPr id="26" name="Straight Arrow Connector 25"/>
          <p:cNvCxnSpPr/>
          <p:nvPr/>
        </p:nvCxnSpPr>
        <p:spPr>
          <a:xfrm flipV="1">
            <a:off x="5955028" y="2300395"/>
            <a:ext cx="2727222" cy="1542326"/>
          </a:xfrm>
          <a:prstGeom prst="straightConnector1">
            <a:avLst/>
          </a:prstGeom>
          <a:ln w="38100">
            <a:solidFill>
              <a:schemeClr val="accent5">
                <a:lumMod val="50000"/>
                <a:alpha val="50000"/>
              </a:schemeClr>
            </a:solidFill>
            <a:prstDash val="dash"/>
            <a:tailEnd type="triangle"/>
          </a:ln>
        </p:spPr>
        <p:style>
          <a:lnRef idx="3">
            <a:schemeClr val="accent5"/>
          </a:lnRef>
          <a:fillRef idx="0">
            <a:schemeClr val="accent5"/>
          </a:fillRef>
          <a:effectRef idx="2">
            <a:schemeClr val="accent5"/>
          </a:effectRef>
          <a:fontRef idx="minor">
            <a:schemeClr val="tx1"/>
          </a:fontRef>
        </p:style>
      </p:cxnSp>
      <p:cxnSp>
        <p:nvCxnSpPr>
          <p:cNvPr id="66" name="Straight Arrow Connector 65"/>
          <p:cNvCxnSpPr/>
          <p:nvPr/>
        </p:nvCxnSpPr>
        <p:spPr>
          <a:xfrm>
            <a:off x="5602422" y="4241539"/>
            <a:ext cx="652743" cy="1165315"/>
          </a:xfrm>
          <a:prstGeom prst="straightConnector1">
            <a:avLst/>
          </a:prstGeom>
          <a:ln w="38100">
            <a:solidFill>
              <a:schemeClr val="accent5">
                <a:lumMod val="50000"/>
                <a:alpha val="50000"/>
              </a:schemeClr>
            </a:solidFill>
            <a:prstDash val="dash"/>
            <a:tailEnd type="triangle"/>
          </a:ln>
        </p:spPr>
        <p:style>
          <a:lnRef idx="3">
            <a:schemeClr val="accent5"/>
          </a:lnRef>
          <a:fillRef idx="0">
            <a:schemeClr val="accent5"/>
          </a:fillRef>
          <a:effectRef idx="2">
            <a:schemeClr val="accent5"/>
          </a:effectRef>
          <a:fontRef idx="minor">
            <a:schemeClr val="tx1"/>
          </a:fontRef>
        </p:style>
      </p:cxnSp>
      <p:cxnSp>
        <p:nvCxnSpPr>
          <p:cNvPr id="68" name="Straight Arrow Connector 67"/>
          <p:cNvCxnSpPr/>
          <p:nvPr/>
        </p:nvCxnSpPr>
        <p:spPr>
          <a:xfrm flipH="1" flipV="1">
            <a:off x="1242732" y="1840518"/>
            <a:ext cx="3995866" cy="2019177"/>
          </a:xfrm>
          <a:prstGeom prst="straightConnector1">
            <a:avLst/>
          </a:prstGeom>
          <a:ln w="38100">
            <a:solidFill>
              <a:schemeClr val="accent5">
                <a:lumMod val="50000"/>
                <a:alpha val="50000"/>
              </a:schemeClr>
            </a:solidFill>
            <a:prstDash val="dash"/>
            <a:tailEnd type="triangle"/>
          </a:ln>
        </p:spPr>
        <p:style>
          <a:lnRef idx="3">
            <a:schemeClr val="accent5"/>
          </a:lnRef>
          <a:fillRef idx="0">
            <a:schemeClr val="accent5"/>
          </a:fillRef>
          <a:effectRef idx="2">
            <a:schemeClr val="accent5"/>
          </a:effectRef>
          <a:fontRef idx="minor">
            <a:schemeClr val="tx1"/>
          </a:fontRef>
        </p:style>
      </p:cxnSp>
      <p:grpSp>
        <p:nvGrpSpPr>
          <p:cNvPr id="9" name="Group 8"/>
          <p:cNvGrpSpPr/>
          <p:nvPr/>
        </p:nvGrpSpPr>
        <p:grpSpPr>
          <a:xfrm>
            <a:off x="5889351" y="4467255"/>
            <a:ext cx="1199510" cy="609020"/>
            <a:chOff x="5889351" y="4467255"/>
            <a:chExt cx="1199510" cy="609020"/>
          </a:xfrm>
        </p:grpSpPr>
        <p:sp>
          <p:nvSpPr>
            <p:cNvPr id="35" name="TextBox 34"/>
            <p:cNvSpPr txBox="1"/>
            <p:nvPr/>
          </p:nvSpPr>
          <p:spPr>
            <a:xfrm>
              <a:off x="5889351" y="4467255"/>
              <a:ext cx="848309" cy="369332"/>
            </a:xfrm>
            <a:prstGeom prst="rect">
              <a:avLst/>
            </a:prstGeom>
            <a:noFill/>
          </p:spPr>
          <p:txBody>
            <a:bodyPr wrap="none" rtlCol="0">
              <a:spAutoFit/>
            </a:bodyPr>
            <a:lstStyle/>
            <a:p>
              <a:r>
                <a:rPr lang="en-US" b="1" dirty="0" smtClean="0">
                  <a:solidFill>
                    <a:srgbClr val="FF0000"/>
                  </a:solidFill>
                </a:rPr>
                <a:t>6 (+5)</a:t>
              </a:r>
              <a:endParaRPr lang="en-US" b="1" dirty="0">
                <a:solidFill>
                  <a:srgbClr val="FF0000"/>
                </a:solidFill>
              </a:endParaRPr>
            </a:p>
          </p:txBody>
        </p:sp>
        <p:pic>
          <p:nvPicPr>
            <p:cNvPr id="74" name="Picture 73"/>
            <p:cNvPicPr>
              <a:picLocks noChangeAspect="1"/>
            </p:cNvPicPr>
            <p:nvPr/>
          </p:nvPicPr>
          <p:blipFill rotWithShape="1">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l="24648" t="22578" r="24918" b="31607"/>
            <a:stretch/>
          </p:blipFill>
          <p:spPr>
            <a:xfrm>
              <a:off x="6680305" y="4697324"/>
              <a:ext cx="408556" cy="378951"/>
            </a:xfrm>
            <a:prstGeom prst="rect">
              <a:avLst/>
            </a:prstGeom>
          </p:spPr>
        </p:pic>
      </p:grpSp>
      <p:grpSp>
        <p:nvGrpSpPr>
          <p:cNvPr id="10" name="Group 9"/>
          <p:cNvGrpSpPr/>
          <p:nvPr/>
        </p:nvGrpSpPr>
        <p:grpSpPr>
          <a:xfrm>
            <a:off x="6493067" y="3491081"/>
            <a:ext cx="1281253" cy="429647"/>
            <a:chOff x="6493067" y="3491081"/>
            <a:chExt cx="1281253" cy="429647"/>
          </a:xfrm>
        </p:grpSpPr>
        <p:sp>
          <p:nvSpPr>
            <p:cNvPr id="34" name="TextBox 33"/>
            <p:cNvSpPr txBox="1"/>
            <p:nvPr/>
          </p:nvSpPr>
          <p:spPr>
            <a:xfrm>
              <a:off x="6493067" y="3491081"/>
              <a:ext cx="848309" cy="369332"/>
            </a:xfrm>
            <a:prstGeom prst="rect">
              <a:avLst/>
            </a:prstGeom>
            <a:noFill/>
          </p:spPr>
          <p:txBody>
            <a:bodyPr wrap="none" rtlCol="0">
              <a:spAutoFit/>
            </a:bodyPr>
            <a:lstStyle/>
            <a:p>
              <a:r>
                <a:rPr lang="en-US" b="1" dirty="0" smtClean="0">
                  <a:solidFill>
                    <a:srgbClr val="FF0000"/>
                  </a:solidFill>
                </a:rPr>
                <a:t>4 (+2)</a:t>
              </a:r>
              <a:endParaRPr lang="en-US" b="1" dirty="0">
                <a:solidFill>
                  <a:srgbClr val="FF0000"/>
                </a:solidFill>
              </a:endParaRPr>
            </a:p>
          </p:txBody>
        </p:sp>
        <p:pic>
          <p:nvPicPr>
            <p:cNvPr id="75" name="Picture 74"/>
            <p:cNvPicPr>
              <a:picLocks noChangeAspect="1"/>
            </p:cNvPicPr>
            <p:nvPr/>
          </p:nvPicPr>
          <p:blipFill rotWithShape="1">
            <a:blip r:embed="rId10" cstate="print">
              <a:duotone>
                <a:schemeClr val="accent2">
                  <a:shade val="45000"/>
                  <a:satMod val="135000"/>
                </a:schemeClr>
                <a:prstClr val="white"/>
              </a:duotone>
              <a:extLst>
                <a:ext uri="{28A0092B-C50C-407E-A947-70E740481C1C}">
                  <a14:useLocalDpi xmlns:a14="http://schemas.microsoft.com/office/drawing/2010/main" val="0"/>
                </a:ext>
              </a:extLst>
            </a:blip>
            <a:srcRect l="24648" t="22578" r="24918" b="31607"/>
            <a:stretch/>
          </p:blipFill>
          <p:spPr>
            <a:xfrm>
              <a:off x="7365764" y="3541777"/>
              <a:ext cx="408556" cy="378951"/>
            </a:xfrm>
            <a:prstGeom prst="rect">
              <a:avLst/>
            </a:prstGeom>
          </p:spPr>
        </p:pic>
      </p:grpSp>
    </p:spTree>
    <p:extLst>
      <p:ext uri="{BB962C8B-B14F-4D97-AF65-F5344CB8AC3E}">
        <p14:creationId xmlns:p14="http://schemas.microsoft.com/office/powerpoint/2010/main" val="42277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up)">
                                      <p:cBhvr>
                                        <p:cTn id="28" dur="500"/>
                                        <p:tgtEl>
                                          <p:spTgt spid="6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48"/>
                                        </p:tgtEl>
                                      </p:cBhvr>
                                    </p:animEffect>
                                    <p:animScale>
                                      <p:cBhvr>
                                        <p:cTn id="78" dur="250" autoRev="1" fill="hold"/>
                                        <p:tgtEl>
                                          <p:spTgt spid="48"/>
                                        </p:tgtEl>
                                      </p:cBhvr>
                                      <p:by x="105000" y="105000"/>
                                    </p:animScale>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wipe(down)">
                                      <p:cBhvr>
                                        <p:cTn id="9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6" grpId="0"/>
      <p:bldP spid="37" grpId="0"/>
      <p:bldP spid="38" grpId="0"/>
      <p:bldP spid="55" grpId="0"/>
      <p:bldP spid="57" grpId="0"/>
      <p:bldP spid="60"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03" y="-296482"/>
            <a:ext cx="10972800" cy="2007610"/>
          </a:xfrm>
        </p:spPr>
        <p:txBody>
          <a:bodyPr>
            <a:normAutofit/>
          </a:bodyPr>
          <a:lstStyle/>
          <a:p>
            <a:r>
              <a:rPr lang="en-US" dirty="0" smtClean="0"/>
              <a:t>E-Charging</a:t>
            </a:r>
            <a:br>
              <a:rPr lang="en-US" dirty="0" smtClean="0"/>
            </a:br>
            <a:r>
              <a:rPr lang="en-US" dirty="0" smtClean="0"/>
              <a:t>Preventive Repairs</a:t>
            </a:r>
            <a:endParaRPr lang="en-US" dirty="0"/>
          </a:p>
        </p:txBody>
      </p:sp>
      <p:sp>
        <p:nvSpPr>
          <p:cNvPr id="5" name="Freeform 4"/>
          <p:cNvSpPr/>
          <p:nvPr/>
        </p:nvSpPr>
        <p:spPr>
          <a:xfrm>
            <a:off x="762000" y="933904"/>
            <a:ext cx="11239500" cy="5260195"/>
          </a:xfrm>
          <a:custGeom>
            <a:avLst/>
            <a:gdLst>
              <a:gd name="connsiteX0" fmla="*/ 0 w 11239500"/>
              <a:gd name="connsiteY0" fmla="*/ 1999796 h 5260195"/>
              <a:gd name="connsiteX1" fmla="*/ 1219200 w 11239500"/>
              <a:gd name="connsiteY1" fmla="*/ 2063296 h 5260195"/>
              <a:gd name="connsiteX2" fmla="*/ 2247900 w 11239500"/>
              <a:gd name="connsiteY2" fmla="*/ 2761796 h 5260195"/>
              <a:gd name="connsiteX3" fmla="*/ 3098800 w 11239500"/>
              <a:gd name="connsiteY3" fmla="*/ 3968296 h 5260195"/>
              <a:gd name="connsiteX4" fmla="*/ 4013200 w 11239500"/>
              <a:gd name="connsiteY4" fmla="*/ 5250996 h 5260195"/>
              <a:gd name="connsiteX5" fmla="*/ 5143500 w 11239500"/>
              <a:gd name="connsiteY5" fmla="*/ 4488996 h 5260195"/>
              <a:gd name="connsiteX6" fmla="*/ 6223000 w 11239500"/>
              <a:gd name="connsiteY6" fmla="*/ 3447596 h 5260195"/>
              <a:gd name="connsiteX7" fmla="*/ 6654800 w 11239500"/>
              <a:gd name="connsiteY7" fmla="*/ 2202996 h 5260195"/>
              <a:gd name="connsiteX8" fmla="*/ 5803900 w 11239500"/>
              <a:gd name="connsiteY8" fmla="*/ 1313996 h 5260195"/>
              <a:gd name="connsiteX9" fmla="*/ 3733800 w 11239500"/>
              <a:gd name="connsiteY9" fmla="*/ 932996 h 5260195"/>
              <a:gd name="connsiteX10" fmla="*/ 4622800 w 11239500"/>
              <a:gd name="connsiteY10" fmla="*/ 18596 h 5260195"/>
              <a:gd name="connsiteX11" fmla="*/ 8204200 w 11239500"/>
              <a:gd name="connsiteY11" fmla="*/ 539296 h 5260195"/>
              <a:gd name="connsiteX12" fmla="*/ 9664700 w 11239500"/>
              <a:gd name="connsiteY12" fmla="*/ 2977696 h 5260195"/>
              <a:gd name="connsiteX13" fmla="*/ 10299700 w 11239500"/>
              <a:gd name="connsiteY13" fmla="*/ 4146096 h 5260195"/>
              <a:gd name="connsiteX14" fmla="*/ 11239500 w 11239500"/>
              <a:gd name="connsiteY14" fmla="*/ 3218996 h 526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39500" h="5260195">
                <a:moveTo>
                  <a:pt x="0" y="1999796"/>
                </a:moveTo>
                <a:cubicBezTo>
                  <a:pt x="406400" y="2020963"/>
                  <a:pt x="844550" y="1936296"/>
                  <a:pt x="1219200" y="2063296"/>
                </a:cubicBezTo>
                <a:cubicBezTo>
                  <a:pt x="1593850" y="2190296"/>
                  <a:pt x="1934633" y="2444296"/>
                  <a:pt x="2247900" y="2761796"/>
                </a:cubicBezTo>
                <a:cubicBezTo>
                  <a:pt x="2561167" y="3079296"/>
                  <a:pt x="3098800" y="3968296"/>
                  <a:pt x="3098800" y="3968296"/>
                </a:cubicBezTo>
                <a:cubicBezTo>
                  <a:pt x="3393017" y="4383163"/>
                  <a:pt x="3672417" y="5164213"/>
                  <a:pt x="4013200" y="5250996"/>
                </a:cubicBezTo>
                <a:cubicBezTo>
                  <a:pt x="4353983" y="5337779"/>
                  <a:pt x="4775200" y="4789563"/>
                  <a:pt x="5143500" y="4488996"/>
                </a:cubicBezTo>
                <a:cubicBezTo>
                  <a:pt x="5511800" y="4188429"/>
                  <a:pt x="5971117" y="3828596"/>
                  <a:pt x="6223000" y="3447596"/>
                </a:cubicBezTo>
                <a:cubicBezTo>
                  <a:pt x="6474883" y="3066596"/>
                  <a:pt x="6724650" y="2558596"/>
                  <a:pt x="6654800" y="2202996"/>
                </a:cubicBezTo>
                <a:cubicBezTo>
                  <a:pt x="6584950" y="1847396"/>
                  <a:pt x="6290733" y="1525663"/>
                  <a:pt x="5803900" y="1313996"/>
                </a:cubicBezTo>
                <a:cubicBezTo>
                  <a:pt x="5317067" y="1102329"/>
                  <a:pt x="3930650" y="1148896"/>
                  <a:pt x="3733800" y="932996"/>
                </a:cubicBezTo>
                <a:cubicBezTo>
                  <a:pt x="3536950" y="717096"/>
                  <a:pt x="3877733" y="84213"/>
                  <a:pt x="4622800" y="18596"/>
                </a:cubicBezTo>
                <a:cubicBezTo>
                  <a:pt x="5367867" y="-47021"/>
                  <a:pt x="7363883" y="46113"/>
                  <a:pt x="8204200" y="539296"/>
                </a:cubicBezTo>
                <a:cubicBezTo>
                  <a:pt x="9044517" y="1032479"/>
                  <a:pt x="9315450" y="2376563"/>
                  <a:pt x="9664700" y="2977696"/>
                </a:cubicBezTo>
                <a:cubicBezTo>
                  <a:pt x="10013950" y="3578829"/>
                  <a:pt x="10037233" y="4105879"/>
                  <a:pt x="10299700" y="4146096"/>
                </a:cubicBezTo>
                <a:cubicBezTo>
                  <a:pt x="10562167" y="4186313"/>
                  <a:pt x="10900833" y="3702654"/>
                  <a:pt x="11239500" y="3218996"/>
                </a:cubicBezTo>
              </a:path>
            </a:pathLst>
          </a:custGeom>
          <a:no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432956" y="544480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3" name="Oval 12"/>
          <p:cNvSpPr/>
          <p:nvPr/>
        </p:nvSpPr>
        <p:spPr>
          <a:xfrm>
            <a:off x="6806991" y="42085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6806991" y="227369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4279691" y="126821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16" name="Oval 15"/>
          <p:cNvSpPr/>
          <p:nvPr/>
        </p:nvSpPr>
        <p:spPr>
          <a:xfrm>
            <a:off x="6176541" y="718004"/>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8006932" y="985838"/>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9404245" y="1992367"/>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10452100" y="4291793"/>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black"/>
              </a:solidFill>
            </a:endParaRPr>
          </a:p>
        </p:txBody>
      </p:sp>
      <p:sp>
        <p:nvSpPr>
          <p:cNvPr id="20" name="Oval 19"/>
          <p:cNvSpPr/>
          <p:nvPr/>
        </p:nvSpPr>
        <p:spPr>
          <a:xfrm>
            <a:off x="3574946" y="450544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146092" y="2974702"/>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533400" y="272911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11700510" y="3989791"/>
            <a:ext cx="419100" cy="431800"/>
          </a:xfrm>
          <a:prstGeom prst="ellipse">
            <a:avLst/>
          </a:prstGeom>
          <a:ln>
            <a:solidFill>
              <a:schemeClr val="accent4">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endParaRPr>
          </a:p>
        </p:txBody>
      </p:sp>
      <p:pic>
        <p:nvPicPr>
          <p:cNvPr id="27" name="Picture 26"/>
          <p:cNvPicPr>
            <a:picLocks noChangeAspect="1"/>
          </p:cNvPicPr>
          <p:nvPr/>
        </p:nvPicPr>
        <p:blipFill rotWithShape="1">
          <a:blip r:embed="rId2" cstate="print">
            <a:extLst>
              <a:ext uri="{28A0092B-C50C-407E-A947-70E740481C1C}">
                <a14:useLocalDpi xmlns:a14="http://schemas.microsoft.com/office/drawing/2010/main" val="0"/>
              </a:ext>
            </a:extLst>
          </a:blip>
          <a:srcRect l="23187" t="22477" r="25249" b="29492"/>
          <a:stretch/>
        </p:blipFill>
        <p:spPr>
          <a:xfrm>
            <a:off x="7581482" y="2782094"/>
            <a:ext cx="1270000" cy="1130300"/>
          </a:xfrm>
          <a:prstGeom prst="rect">
            <a:avLst/>
          </a:prstGeom>
        </p:spPr>
      </p:pic>
      <p:sp>
        <p:nvSpPr>
          <p:cNvPr id="54" name="Freeform 53"/>
          <p:cNvSpPr/>
          <p:nvPr/>
        </p:nvSpPr>
        <p:spPr>
          <a:xfrm>
            <a:off x="8369300" y="490111"/>
            <a:ext cx="3584251" cy="3523089"/>
          </a:xfrm>
          <a:custGeom>
            <a:avLst/>
            <a:gdLst>
              <a:gd name="connsiteX0" fmla="*/ 0 w 3584251"/>
              <a:gd name="connsiteY0" fmla="*/ 538589 h 3523089"/>
              <a:gd name="connsiteX1" fmla="*/ 711200 w 3584251"/>
              <a:gd name="connsiteY1" fmla="*/ 5189 h 3523089"/>
              <a:gd name="connsiteX2" fmla="*/ 2425700 w 3584251"/>
              <a:gd name="connsiteY2" fmla="*/ 398889 h 3523089"/>
              <a:gd name="connsiteX3" fmla="*/ 3403600 w 3584251"/>
              <a:gd name="connsiteY3" fmla="*/ 2253089 h 3523089"/>
              <a:gd name="connsiteX4" fmla="*/ 3581400 w 3584251"/>
              <a:gd name="connsiteY4" fmla="*/ 3523089 h 352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4251" h="3523089">
                <a:moveTo>
                  <a:pt x="0" y="538589"/>
                </a:moveTo>
                <a:cubicBezTo>
                  <a:pt x="153458" y="283530"/>
                  <a:pt x="306917" y="28472"/>
                  <a:pt x="711200" y="5189"/>
                </a:cubicBezTo>
                <a:cubicBezTo>
                  <a:pt x="1115483" y="-18094"/>
                  <a:pt x="1976967" y="24239"/>
                  <a:pt x="2425700" y="398889"/>
                </a:cubicBezTo>
                <a:cubicBezTo>
                  <a:pt x="2874433" y="773539"/>
                  <a:pt x="3210983" y="1732389"/>
                  <a:pt x="3403600" y="2253089"/>
                </a:cubicBezTo>
                <a:cubicBezTo>
                  <a:pt x="3596217" y="2773789"/>
                  <a:pt x="3588808" y="3148439"/>
                  <a:pt x="3581400" y="3523089"/>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6" name="Freeform 55"/>
          <p:cNvSpPr/>
          <p:nvPr/>
        </p:nvSpPr>
        <p:spPr>
          <a:xfrm>
            <a:off x="7162800" y="1447800"/>
            <a:ext cx="985902" cy="876300"/>
          </a:xfrm>
          <a:custGeom>
            <a:avLst/>
            <a:gdLst>
              <a:gd name="connsiteX0" fmla="*/ 977900 w 985902"/>
              <a:gd name="connsiteY0" fmla="*/ 0 h 876300"/>
              <a:gd name="connsiteX1" fmla="*/ 952500 w 985902"/>
              <a:gd name="connsiteY1" fmla="*/ 279400 h 876300"/>
              <a:gd name="connsiteX2" fmla="*/ 711200 w 985902"/>
              <a:gd name="connsiteY2" fmla="*/ 609600 h 876300"/>
              <a:gd name="connsiteX3" fmla="*/ 127000 w 985902"/>
              <a:gd name="connsiteY3" fmla="*/ 647700 h 876300"/>
              <a:gd name="connsiteX4" fmla="*/ 0 w 985902"/>
              <a:gd name="connsiteY4" fmla="*/ 876300 h 876300"/>
              <a:gd name="connsiteX5" fmla="*/ 0 w 985902"/>
              <a:gd name="connsiteY5"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902" h="876300">
                <a:moveTo>
                  <a:pt x="977900" y="0"/>
                </a:moveTo>
                <a:cubicBezTo>
                  <a:pt x="987425" y="88900"/>
                  <a:pt x="996950" y="177800"/>
                  <a:pt x="952500" y="279400"/>
                </a:cubicBezTo>
                <a:cubicBezTo>
                  <a:pt x="908050" y="381000"/>
                  <a:pt x="848783" y="548217"/>
                  <a:pt x="711200" y="609600"/>
                </a:cubicBezTo>
                <a:cubicBezTo>
                  <a:pt x="573617" y="670983"/>
                  <a:pt x="245533" y="603250"/>
                  <a:pt x="127000" y="647700"/>
                </a:cubicBezTo>
                <a:cubicBezTo>
                  <a:pt x="8467" y="692150"/>
                  <a:pt x="0" y="876300"/>
                  <a:pt x="0" y="876300"/>
                </a:cubicBezTo>
                <a:lnTo>
                  <a:pt x="0" y="876300"/>
                </a:ln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sp>
        <p:nvSpPr>
          <p:cNvPr id="59" name="Freeform 58"/>
          <p:cNvSpPr/>
          <p:nvPr/>
        </p:nvSpPr>
        <p:spPr>
          <a:xfrm>
            <a:off x="2603500" y="2654300"/>
            <a:ext cx="4241800" cy="657523"/>
          </a:xfrm>
          <a:custGeom>
            <a:avLst/>
            <a:gdLst>
              <a:gd name="connsiteX0" fmla="*/ 4241800 w 4241800"/>
              <a:gd name="connsiteY0" fmla="*/ 0 h 657523"/>
              <a:gd name="connsiteX1" fmla="*/ 3556000 w 4241800"/>
              <a:gd name="connsiteY1" fmla="*/ 177800 h 657523"/>
              <a:gd name="connsiteX2" fmla="*/ 2374900 w 4241800"/>
              <a:gd name="connsiteY2" fmla="*/ 152400 h 657523"/>
              <a:gd name="connsiteX3" fmla="*/ 1714500 w 4241800"/>
              <a:gd name="connsiteY3" fmla="*/ 635000 h 657523"/>
              <a:gd name="connsiteX4" fmla="*/ 0 w 4241800"/>
              <a:gd name="connsiteY4" fmla="*/ 533400 h 657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657523">
                <a:moveTo>
                  <a:pt x="4241800" y="0"/>
                </a:moveTo>
                <a:cubicBezTo>
                  <a:pt x="4054475" y="76200"/>
                  <a:pt x="3867150" y="152400"/>
                  <a:pt x="3556000" y="177800"/>
                </a:cubicBezTo>
                <a:cubicBezTo>
                  <a:pt x="3244850" y="203200"/>
                  <a:pt x="2681817" y="76200"/>
                  <a:pt x="2374900" y="152400"/>
                </a:cubicBezTo>
                <a:cubicBezTo>
                  <a:pt x="2067983" y="228600"/>
                  <a:pt x="2110317" y="571500"/>
                  <a:pt x="1714500" y="635000"/>
                </a:cubicBezTo>
                <a:cubicBezTo>
                  <a:pt x="1318683" y="698500"/>
                  <a:pt x="659341" y="615950"/>
                  <a:pt x="0" y="533400"/>
                </a:cubicBezTo>
              </a:path>
            </a:pathLst>
          </a:custGeom>
          <a:ln w="5715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solidFill>
                <a:prstClr val="black"/>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2590" t="18987" r="23275" b="33766"/>
          <a:stretch/>
        </p:blipFill>
        <p:spPr>
          <a:xfrm>
            <a:off x="2502094" y="5813573"/>
            <a:ext cx="743596" cy="621232"/>
          </a:xfrm>
          <a:prstGeom prst="rect">
            <a:avLst/>
          </a:prstGeom>
        </p:spPr>
      </p:pic>
      <p:grpSp>
        <p:nvGrpSpPr>
          <p:cNvPr id="41" name="Group 40"/>
          <p:cNvGrpSpPr/>
          <p:nvPr/>
        </p:nvGrpSpPr>
        <p:grpSpPr>
          <a:xfrm>
            <a:off x="235490" y="1784513"/>
            <a:ext cx="1117999" cy="911695"/>
            <a:chOff x="9882311" y="5257800"/>
            <a:chExt cx="1600602" cy="1308100"/>
          </a:xfrm>
        </p:grpSpPr>
        <p:pic>
          <p:nvPicPr>
            <p:cNvPr id="43" name="Picture 42"/>
            <p:cNvPicPr>
              <a:picLocks noChangeAspect="1"/>
            </p:cNvPicPr>
            <p:nvPr/>
          </p:nvPicPr>
          <p:blipFill rotWithShape="1">
            <a:blip r:embed="rId4" cstate="print">
              <a:extLst>
                <a:ext uri="{28A0092B-C50C-407E-A947-70E740481C1C}">
                  <a14:useLocalDpi xmlns:a14="http://schemas.microsoft.com/office/drawing/2010/main" val="0"/>
                </a:ext>
              </a:extLst>
            </a:blip>
            <a:srcRect l="32273" t="17918" r="33465" b="28393"/>
            <a:stretch/>
          </p:blipFill>
          <p:spPr>
            <a:xfrm>
              <a:off x="10732987" y="5613400"/>
              <a:ext cx="635001" cy="952500"/>
            </a:xfrm>
            <a:prstGeom prst="rect">
              <a:avLst/>
            </a:prstGeom>
          </p:spPr>
        </p:pic>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l="27402" t="17188" r="25316" b="33418"/>
            <a:stretch/>
          </p:blipFill>
          <p:spPr>
            <a:xfrm>
              <a:off x="10096500" y="5676900"/>
              <a:ext cx="876300" cy="876300"/>
            </a:xfrm>
            <a:prstGeom prst="rect">
              <a:avLst/>
            </a:prstGeom>
          </p:spPr>
        </p:pic>
        <p:cxnSp>
          <p:nvCxnSpPr>
            <p:cNvPr id="51" name="Straight Connector 50"/>
            <p:cNvCxnSpPr/>
            <p:nvPr/>
          </p:nvCxnSpPr>
          <p:spPr>
            <a:xfrm flipV="1">
              <a:off x="9882311" y="5257800"/>
              <a:ext cx="832661" cy="656907"/>
            </a:xfrm>
            <a:prstGeom prst="line">
              <a:avLst/>
            </a:prstGeom>
            <a:ln w="38100"/>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a:off x="10714972" y="5268761"/>
              <a:ext cx="767941" cy="603235"/>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63" name="Group 62"/>
          <p:cNvGrpSpPr/>
          <p:nvPr/>
        </p:nvGrpSpPr>
        <p:grpSpPr>
          <a:xfrm>
            <a:off x="7029283" y="4421591"/>
            <a:ext cx="1117999" cy="911695"/>
            <a:chOff x="9882311" y="5257800"/>
            <a:chExt cx="1600602" cy="1308100"/>
          </a:xfrm>
        </p:grpSpPr>
        <p:pic>
          <p:nvPicPr>
            <p:cNvPr id="64" name="Picture 63"/>
            <p:cNvPicPr>
              <a:picLocks noChangeAspect="1"/>
            </p:cNvPicPr>
            <p:nvPr/>
          </p:nvPicPr>
          <p:blipFill rotWithShape="1">
            <a:blip r:embed="rId4" cstate="print">
              <a:extLst>
                <a:ext uri="{28A0092B-C50C-407E-A947-70E740481C1C}">
                  <a14:useLocalDpi xmlns:a14="http://schemas.microsoft.com/office/drawing/2010/main" val="0"/>
                </a:ext>
              </a:extLst>
            </a:blip>
            <a:srcRect l="32273" t="17918" r="33465" b="28393"/>
            <a:stretch/>
          </p:blipFill>
          <p:spPr>
            <a:xfrm>
              <a:off x="10732987" y="5613400"/>
              <a:ext cx="635001" cy="952500"/>
            </a:xfrm>
            <a:prstGeom prst="rect">
              <a:avLst/>
            </a:prstGeom>
          </p:spPr>
        </p:pic>
        <p:pic>
          <p:nvPicPr>
            <p:cNvPr id="65" name="Picture 64"/>
            <p:cNvPicPr>
              <a:picLocks noChangeAspect="1"/>
            </p:cNvPicPr>
            <p:nvPr/>
          </p:nvPicPr>
          <p:blipFill rotWithShape="1">
            <a:blip r:embed="rId5" cstate="print">
              <a:extLst>
                <a:ext uri="{28A0092B-C50C-407E-A947-70E740481C1C}">
                  <a14:useLocalDpi xmlns:a14="http://schemas.microsoft.com/office/drawing/2010/main" val="0"/>
                </a:ext>
              </a:extLst>
            </a:blip>
            <a:srcRect l="27402" t="17188" r="25316" b="33418"/>
            <a:stretch/>
          </p:blipFill>
          <p:spPr>
            <a:xfrm>
              <a:off x="10096500" y="5676900"/>
              <a:ext cx="876300" cy="876300"/>
            </a:xfrm>
            <a:prstGeom prst="rect">
              <a:avLst/>
            </a:prstGeom>
          </p:spPr>
        </p:pic>
        <p:cxnSp>
          <p:nvCxnSpPr>
            <p:cNvPr id="66" name="Straight Connector 65"/>
            <p:cNvCxnSpPr/>
            <p:nvPr/>
          </p:nvCxnSpPr>
          <p:spPr>
            <a:xfrm flipV="1">
              <a:off x="9882311" y="5257800"/>
              <a:ext cx="832661" cy="656907"/>
            </a:xfrm>
            <a:prstGeom prst="line">
              <a:avLst/>
            </a:prstGeom>
            <a:ln w="38100"/>
          </p:spPr>
          <p:style>
            <a:lnRef idx="3">
              <a:schemeClr val="dk1"/>
            </a:lnRef>
            <a:fillRef idx="0">
              <a:schemeClr val="dk1"/>
            </a:fillRef>
            <a:effectRef idx="2">
              <a:schemeClr val="dk1"/>
            </a:effectRef>
            <a:fontRef idx="minor">
              <a:schemeClr val="tx1"/>
            </a:fontRef>
          </p:style>
        </p:cxnSp>
        <p:cxnSp>
          <p:nvCxnSpPr>
            <p:cNvPr id="67" name="Straight Connector 66"/>
            <p:cNvCxnSpPr/>
            <p:nvPr/>
          </p:nvCxnSpPr>
          <p:spPr>
            <a:xfrm>
              <a:off x="10714972" y="5268761"/>
              <a:ext cx="767941" cy="603235"/>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68" name="Group 67"/>
          <p:cNvGrpSpPr/>
          <p:nvPr/>
        </p:nvGrpSpPr>
        <p:grpSpPr>
          <a:xfrm>
            <a:off x="10567124" y="5444807"/>
            <a:ext cx="1117999" cy="911695"/>
            <a:chOff x="9882311" y="5257800"/>
            <a:chExt cx="1600602" cy="1308100"/>
          </a:xfrm>
        </p:grpSpPr>
        <p:pic>
          <p:nvPicPr>
            <p:cNvPr id="69" name="Picture 68"/>
            <p:cNvPicPr>
              <a:picLocks noChangeAspect="1"/>
            </p:cNvPicPr>
            <p:nvPr/>
          </p:nvPicPr>
          <p:blipFill rotWithShape="1">
            <a:blip r:embed="rId4" cstate="print">
              <a:extLst>
                <a:ext uri="{28A0092B-C50C-407E-A947-70E740481C1C}">
                  <a14:useLocalDpi xmlns:a14="http://schemas.microsoft.com/office/drawing/2010/main" val="0"/>
                </a:ext>
              </a:extLst>
            </a:blip>
            <a:srcRect l="32273" t="17918" r="33465" b="28393"/>
            <a:stretch/>
          </p:blipFill>
          <p:spPr>
            <a:xfrm>
              <a:off x="10732987" y="5613400"/>
              <a:ext cx="635001" cy="952500"/>
            </a:xfrm>
            <a:prstGeom prst="rect">
              <a:avLst/>
            </a:prstGeom>
          </p:spPr>
        </p:pic>
        <p:pic>
          <p:nvPicPr>
            <p:cNvPr id="70" name="Picture 69"/>
            <p:cNvPicPr>
              <a:picLocks noChangeAspect="1"/>
            </p:cNvPicPr>
            <p:nvPr/>
          </p:nvPicPr>
          <p:blipFill rotWithShape="1">
            <a:blip r:embed="rId5" cstate="print">
              <a:extLst>
                <a:ext uri="{28A0092B-C50C-407E-A947-70E740481C1C}">
                  <a14:useLocalDpi xmlns:a14="http://schemas.microsoft.com/office/drawing/2010/main" val="0"/>
                </a:ext>
              </a:extLst>
            </a:blip>
            <a:srcRect l="27402" t="17188" r="25316" b="33418"/>
            <a:stretch/>
          </p:blipFill>
          <p:spPr>
            <a:xfrm>
              <a:off x="10096500" y="5676900"/>
              <a:ext cx="876300" cy="876300"/>
            </a:xfrm>
            <a:prstGeom prst="rect">
              <a:avLst/>
            </a:prstGeom>
          </p:spPr>
        </p:pic>
        <p:cxnSp>
          <p:nvCxnSpPr>
            <p:cNvPr id="71" name="Straight Connector 70"/>
            <p:cNvCxnSpPr/>
            <p:nvPr/>
          </p:nvCxnSpPr>
          <p:spPr>
            <a:xfrm flipV="1">
              <a:off x="9882311" y="5257800"/>
              <a:ext cx="832661" cy="656907"/>
            </a:xfrm>
            <a:prstGeom prst="line">
              <a:avLst/>
            </a:prstGeom>
            <a:ln w="38100"/>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a:off x="10714972" y="5268761"/>
              <a:ext cx="767941" cy="603235"/>
            </a:xfrm>
            <a:prstGeom prst="line">
              <a:avLst/>
            </a:prstGeom>
            <a:ln w="38100"/>
          </p:spPr>
          <p:style>
            <a:lnRef idx="3">
              <a:schemeClr val="dk1"/>
            </a:lnRef>
            <a:fillRef idx="0">
              <a:schemeClr val="dk1"/>
            </a:fillRef>
            <a:effectRef idx="2">
              <a:schemeClr val="dk1"/>
            </a:effectRef>
            <a:fontRef idx="minor">
              <a:schemeClr val="tx1"/>
            </a:fontRef>
          </p:style>
        </p:cxnSp>
      </p:grpSp>
      <p:pic>
        <p:nvPicPr>
          <p:cNvPr id="73" name="Picture 72"/>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2476050" y="4828857"/>
            <a:ext cx="1536700" cy="1231900"/>
          </a:xfrm>
          <a:prstGeom prst="rect">
            <a:avLst/>
          </a:prstGeom>
        </p:spPr>
      </p:pic>
      <p:sp>
        <p:nvSpPr>
          <p:cNvPr id="29" name="TextBox 28"/>
          <p:cNvSpPr txBox="1"/>
          <p:nvPr/>
        </p:nvSpPr>
        <p:spPr>
          <a:xfrm>
            <a:off x="3245123" y="5946212"/>
            <a:ext cx="748923" cy="369332"/>
          </a:xfrm>
          <a:prstGeom prst="rect">
            <a:avLst/>
          </a:prstGeom>
          <a:noFill/>
        </p:spPr>
        <p:txBody>
          <a:bodyPr wrap="none" rtlCol="0">
            <a:spAutoFit/>
          </a:bodyPr>
          <a:lstStyle/>
          <a:p>
            <a:r>
              <a:rPr lang="en-US" dirty="0" smtClean="0">
                <a:solidFill>
                  <a:prstClr val="black"/>
                </a:solidFill>
              </a:rPr>
              <a:t>45km</a:t>
            </a:r>
            <a:endParaRPr lang="en-US" dirty="0">
              <a:solidFill>
                <a:prstClr val="black"/>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l="22590" t="18987" r="23275" b="33766"/>
          <a:stretch/>
        </p:blipFill>
        <p:spPr>
          <a:xfrm>
            <a:off x="7569309" y="2435903"/>
            <a:ext cx="743596" cy="621232"/>
          </a:xfrm>
          <a:prstGeom prst="rect">
            <a:avLst/>
          </a:prstGeom>
        </p:spPr>
      </p:pic>
      <p:sp>
        <p:nvSpPr>
          <p:cNvPr id="75" name="TextBox 74"/>
          <p:cNvSpPr txBox="1"/>
          <p:nvPr/>
        </p:nvSpPr>
        <p:spPr>
          <a:xfrm>
            <a:off x="8312338" y="2568542"/>
            <a:ext cx="623889" cy="369332"/>
          </a:xfrm>
          <a:prstGeom prst="rect">
            <a:avLst/>
          </a:prstGeom>
          <a:noFill/>
        </p:spPr>
        <p:txBody>
          <a:bodyPr wrap="none" rtlCol="0">
            <a:spAutoFit/>
          </a:bodyPr>
          <a:lstStyle/>
          <a:p>
            <a:r>
              <a:rPr lang="en-US" dirty="0" smtClean="0">
                <a:solidFill>
                  <a:prstClr val="black"/>
                </a:solidFill>
              </a:rPr>
              <a:t>7km</a:t>
            </a:r>
            <a:endParaRPr lang="en-US" dirty="0">
              <a:solidFill>
                <a:prstClr val="black"/>
              </a:solidFill>
            </a:endParaRPr>
          </a:p>
        </p:txBody>
      </p:sp>
      <p:pic>
        <p:nvPicPr>
          <p:cNvPr id="76" name="Picture 75"/>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5486191" y="3292154"/>
            <a:ext cx="1536700" cy="1231900"/>
          </a:xfrm>
          <a:prstGeom prst="rect">
            <a:avLst/>
          </a:prstGeom>
        </p:spPr>
      </p:pic>
      <p:pic>
        <p:nvPicPr>
          <p:cNvPr id="77" name="Picture 76"/>
          <p:cNvPicPr>
            <a:picLocks noChangeAspect="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l="24648" t="22578" r="24918" b="31607"/>
          <a:stretch/>
        </p:blipFill>
        <p:spPr>
          <a:xfrm>
            <a:off x="5925787" y="3036586"/>
            <a:ext cx="669854" cy="621315"/>
          </a:xfrm>
          <a:prstGeom prst="rect">
            <a:avLst/>
          </a:prstGeom>
        </p:spPr>
      </p:pic>
      <p:pic>
        <p:nvPicPr>
          <p:cNvPr id="78" name="Picture 77"/>
          <p:cNvPicPr>
            <a:picLocks noChangeAspect="1"/>
          </p:cNvPicPr>
          <p:nvPr/>
        </p:nvPicPr>
        <p:blipFill rotWithShape="1">
          <a:blip r:embed="rId2" cstate="print">
            <a:extLst>
              <a:ext uri="{28A0092B-C50C-407E-A947-70E740481C1C}">
                <a14:useLocalDpi xmlns:a14="http://schemas.microsoft.com/office/drawing/2010/main" val="0"/>
              </a:ext>
            </a:extLst>
          </a:blip>
          <a:srcRect l="21240" t="17403" r="22088" b="30248"/>
          <a:stretch/>
        </p:blipFill>
        <p:spPr>
          <a:xfrm flipH="1">
            <a:off x="6832600" y="5146429"/>
            <a:ext cx="1536700" cy="1231900"/>
          </a:xfrm>
          <a:prstGeom prst="rect">
            <a:avLst/>
          </a:prstGeom>
        </p:spPr>
      </p:pic>
      <p:sp>
        <p:nvSpPr>
          <p:cNvPr id="33" name="Curved Left Arrow 32"/>
          <p:cNvSpPr/>
          <p:nvPr/>
        </p:nvSpPr>
        <p:spPr>
          <a:xfrm rot="18380166">
            <a:off x="7347326" y="3360688"/>
            <a:ext cx="416503" cy="1221679"/>
          </a:xfrm>
          <a:prstGeom prst="curved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
        <p:nvSpPr>
          <p:cNvPr id="34" name="Curved Left Arrow 33"/>
          <p:cNvSpPr/>
          <p:nvPr/>
        </p:nvSpPr>
        <p:spPr>
          <a:xfrm rot="7392310">
            <a:off x="6177951" y="5178432"/>
            <a:ext cx="328754" cy="1081503"/>
          </a:xfrm>
          <a:prstGeom prst="curved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29075949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Mobility</a:t>
            </a:r>
            <a:endParaRPr lang="en-US" dirty="0"/>
          </a:p>
        </p:txBody>
      </p:sp>
      <p:sp>
        <p:nvSpPr>
          <p:cNvPr id="4" name="Content Placeholder 3"/>
          <p:cNvSpPr>
            <a:spLocks noGrp="1"/>
          </p:cNvSpPr>
          <p:nvPr>
            <p:ph idx="1"/>
          </p:nvPr>
        </p:nvSpPr>
        <p:spPr/>
        <p:txBody>
          <a:bodyPr/>
          <a:lstStyle/>
          <a:p>
            <a:pPr fontAlgn="ctr"/>
            <a:r>
              <a:rPr lang="en-US" dirty="0" smtClean="0"/>
              <a:t>Automated Emergency Call Systems</a:t>
            </a:r>
            <a:endParaRPr lang="en-US" dirty="0"/>
          </a:p>
          <a:p>
            <a:pPr fontAlgn="ctr"/>
            <a:r>
              <a:rPr lang="en-US" dirty="0" smtClean="0"/>
              <a:t>Predictive </a:t>
            </a:r>
            <a:r>
              <a:rPr lang="en-US" dirty="0"/>
              <a:t>Maintenance</a:t>
            </a:r>
          </a:p>
          <a:p>
            <a:pPr fontAlgn="ctr"/>
            <a:r>
              <a:rPr lang="en-US" dirty="0"/>
              <a:t>Entertainment Services</a:t>
            </a:r>
          </a:p>
          <a:p>
            <a:pPr fontAlgn="ctr"/>
            <a:r>
              <a:rPr lang="en-US" dirty="0"/>
              <a:t>Fleet Management</a:t>
            </a:r>
          </a:p>
          <a:p>
            <a:pPr fontAlgn="ctr"/>
            <a:r>
              <a:rPr lang="en-US" dirty="0"/>
              <a:t>Car Sharing</a:t>
            </a:r>
          </a:p>
          <a:p>
            <a:pPr fontAlgn="ctr"/>
            <a:r>
              <a:rPr lang="en-US" dirty="0"/>
              <a:t>Traffic </a:t>
            </a:r>
            <a:r>
              <a:rPr lang="en-US" dirty="0" smtClean="0"/>
              <a:t>Management</a:t>
            </a:r>
          </a:p>
          <a:p>
            <a:pPr lvl="1" fontAlgn="ctr"/>
            <a:r>
              <a:rPr lang="en-US" dirty="0" smtClean="0"/>
              <a:t>Floating Car Data, Route Optimization, Cruise Control Optimization</a:t>
            </a:r>
            <a:endParaRPr lang="en-US" dirty="0"/>
          </a:p>
        </p:txBody>
      </p:sp>
    </p:spTree>
    <p:extLst>
      <p:ext uri="{BB962C8B-B14F-4D97-AF65-F5344CB8AC3E}">
        <p14:creationId xmlns:p14="http://schemas.microsoft.com/office/powerpoint/2010/main" val="233236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Grid</a:t>
            </a:r>
            <a:endParaRPr lang="en-US" dirty="0"/>
          </a:p>
        </p:txBody>
      </p:sp>
      <p:sp>
        <p:nvSpPr>
          <p:cNvPr id="3" name="Content Placeholder 2"/>
          <p:cNvSpPr>
            <a:spLocks noGrp="1"/>
          </p:cNvSpPr>
          <p:nvPr>
            <p:ph idx="1"/>
          </p:nvPr>
        </p:nvSpPr>
        <p:spPr/>
        <p:txBody>
          <a:bodyPr/>
          <a:lstStyle/>
          <a:p>
            <a:r>
              <a:rPr lang="en-US" dirty="0" smtClean="0"/>
              <a:t>Manage Capacity</a:t>
            </a:r>
          </a:p>
          <a:p>
            <a:pPr lvl="1"/>
            <a:r>
              <a:rPr lang="en-US" dirty="0" smtClean="0"/>
              <a:t>Wind and Solar Energy </a:t>
            </a:r>
          </a:p>
          <a:p>
            <a:pPr lvl="1"/>
            <a:r>
              <a:rPr lang="en-US" dirty="0" smtClean="0"/>
              <a:t>Consumers becoming energy producers</a:t>
            </a:r>
          </a:p>
          <a:p>
            <a:pPr lvl="1"/>
            <a:r>
              <a:rPr lang="en-US" dirty="0" smtClean="0"/>
              <a:t>Electric vehicles</a:t>
            </a:r>
          </a:p>
          <a:p>
            <a:r>
              <a:rPr lang="en-US" dirty="0" smtClean="0"/>
              <a:t>Optimize equipment reliability</a:t>
            </a:r>
          </a:p>
          <a:p>
            <a:r>
              <a:rPr lang="en-US" dirty="0" smtClean="0"/>
              <a:t>Optimize billing and pricing models</a:t>
            </a:r>
          </a:p>
          <a:p>
            <a:r>
              <a:rPr lang="en-US" dirty="0" smtClean="0"/>
              <a:t>Enable smarter energy management at home</a:t>
            </a:r>
          </a:p>
          <a:p>
            <a:endParaRPr lang="en-US" dirty="0" smtClean="0"/>
          </a:p>
        </p:txBody>
      </p:sp>
    </p:spTree>
    <p:extLst>
      <p:ext uri="{BB962C8B-B14F-4D97-AF65-F5344CB8AC3E}">
        <p14:creationId xmlns:p14="http://schemas.microsoft.com/office/powerpoint/2010/main" val="3439025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108" y="365125"/>
            <a:ext cx="9114692" cy="1325563"/>
          </a:xfrm>
        </p:spPr>
        <p:txBody>
          <a:bodyPr/>
          <a:lstStyle/>
          <a:p>
            <a:r>
              <a:rPr lang="en-US" dirty="0" smtClean="0"/>
              <a:t>“Internet of Things”</a:t>
            </a:r>
            <a:endParaRPr lang="en-US" dirty="0"/>
          </a:p>
        </p:txBody>
      </p:sp>
      <p:sp>
        <p:nvSpPr>
          <p:cNvPr id="3" name="Content Placeholder 2"/>
          <p:cNvSpPr>
            <a:spLocks noGrp="1"/>
          </p:cNvSpPr>
          <p:nvPr>
            <p:ph idx="1"/>
          </p:nvPr>
        </p:nvSpPr>
        <p:spPr>
          <a:xfrm>
            <a:off x="2239108" y="1817077"/>
            <a:ext cx="9114692" cy="4443046"/>
          </a:xfrm>
        </p:spPr>
        <p:txBody>
          <a:bodyPr>
            <a:normAutofit/>
          </a:bodyPr>
          <a:lstStyle/>
          <a:p>
            <a:pPr>
              <a:buFont typeface="Wingdings" panose="05000000000000000000" pitchFamily="2" charset="2"/>
              <a:buChar char="à"/>
            </a:pPr>
            <a:r>
              <a:rPr lang="en-US" dirty="0" smtClean="0">
                <a:sym typeface="Wingdings" panose="05000000000000000000" pitchFamily="2" charset="2"/>
              </a:rPr>
              <a:t> Smart Products </a:t>
            </a:r>
          </a:p>
          <a:p>
            <a:pPr lvl="1"/>
            <a:r>
              <a:rPr lang="en-US" dirty="0" smtClean="0">
                <a:sym typeface="Wingdings" panose="05000000000000000000" pitchFamily="2" charset="2"/>
              </a:rPr>
              <a:t>Telemetry-Driven Data-In-Motion and Data-At-Rest Analysis</a:t>
            </a:r>
          </a:p>
          <a:p>
            <a:pPr lvl="1"/>
            <a:r>
              <a:rPr lang="en-US" dirty="0" smtClean="0">
                <a:sym typeface="Wingdings" panose="05000000000000000000" pitchFamily="2" charset="2"/>
              </a:rPr>
              <a:t>Dynamic Optimization of Operational Parameters</a:t>
            </a:r>
          </a:p>
          <a:p>
            <a:pPr lvl="1"/>
            <a:r>
              <a:rPr lang="en-US" dirty="0" smtClean="0">
                <a:sym typeface="Wingdings" panose="05000000000000000000" pitchFamily="2" charset="2"/>
              </a:rPr>
              <a:t>Remote Command, Control, and Servicing</a:t>
            </a:r>
          </a:p>
          <a:p>
            <a:pPr>
              <a:buFont typeface="Wingdings" panose="05000000000000000000" pitchFamily="2" charset="2"/>
              <a:buChar char="à"/>
            </a:pPr>
            <a:r>
              <a:rPr lang="en-US" dirty="0" smtClean="0">
                <a:sym typeface="Wingdings" panose="05000000000000000000" pitchFamily="2" charset="2"/>
              </a:rPr>
              <a:t> Scalable Machine-To-Machine Communication</a:t>
            </a:r>
          </a:p>
          <a:p>
            <a:pPr lvl="1"/>
            <a:r>
              <a:rPr lang="en-US" dirty="0" smtClean="0">
                <a:sym typeface="Wingdings" panose="05000000000000000000" pitchFamily="2" charset="2"/>
              </a:rPr>
              <a:t>Industrial Products Scale (10+ Thousands) </a:t>
            </a:r>
          </a:p>
          <a:p>
            <a:pPr lvl="1"/>
            <a:r>
              <a:rPr lang="en-US" dirty="0" smtClean="0">
                <a:sym typeface="Wingdings" panose="05000000000000000000" pitchFamily="2" charset="2"/>
              </a:rPr>
              <a:t>Consumer Products Scale (10+ Millions)</a:t>
            </a:r>
          </a:p>
          <a:p>
            <a:pPr lvl="1"/>
            <a:r>
              <a:rPr lang="en-US" dirty="0" smtClean="0">
                <a:sym typeface="Wingdings" panose="05000000000000000000" pitchFamily="2" charset="2"/>
              </a:rPr>
              <a:t>Standard Protocols (Links, Transport, Application)</a:t>
            </a:r>
          </a:p>
          <a:p>
            <a:pPr lvl="1"/>
            <a:r>
              <a:rPr lang="en-US" dirty="0" smtClean="0">
                <a:sym typeface="Wingdings" panose="05000000000000000000" pitchFamily="2" charset="2"/>
              </a:rPr>
              <a:t>End-To-End Secure Communication</a:t>
            </a:r>
            <a:endParaRPr lang="en-US" dirty="0">
              <a:sym typeface="Wingdings" panose="05000000000000000000" pitchFamily="2" charset="2"/>
            </a:endParaRPr>
          </a:p>
          <a:p>
            <a:pPr marL="0" indent="0">
              <a:buNone/>
            </a:pPr>
            <a:r>
              <a:rPr lang="en-US" dirty="0" smtClean="0">
                <a:sym typeface="Wingdings" panose="05000000000000000000" pitchFamily="2" charset="2"/>
              </a:rPr>
              <a:t> Business Process Integration and Enablement</a:t>
            </a:r>
          </a:p>
        </p:txBody>
      </p:sp>
      <p:sp>
        <p:nvSpPr>
          <p:cNvPr id="5" name="Rectangle 4"/>
          <p:cNvSpPr/>
          <p:nvPr/>
        </p:nvSpPr>
        <p:spPr>
          <a:xfrm>
            <a:off x="94672" y="82465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Mobility</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6" name="Rectangle 5"/>
          <p:cNvSpPr/>
          <p:nvPr/>
        </p:nvSpPr>
        <p:spPr>
          <a:xfrm>
            <a:off x="94672" y="140979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Logistics</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 name="Rectangle 6"/>
          <p:cNvSpPr/>
          <p:nvPr/>
        </p:nvSpPr>
        <p:spPr>
          <a:xfrm>
            <a:off x="94672" y="2033555"/>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Factory</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8" name="Rectangle 7"/>
          <p:cNvSpPr/>
          <p:nvPr/>
        </p:nvSpPr>
        <p:spPr>
          <a:xfrm>
            <a:off x="94672" y="265731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Cities</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 name="Rectangle 8"/>
          <p:cNvSpPr/>
          <p:nvPr/>
        </p:nvSpPr>
        <p:spPr>
          <a:xfrm>
            <a:off x="94672" y="326449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Entertainment</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0" name="Rectangle 9"/>
          <p:cNvSpPr/>
          <p:nvPr/>
        </p:nvSpPr>
        <p:spPr>
          <a:xfrm>
            <a:off x="94672" y="3875700"/>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Energy</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1" name="Rectangle 10"/>
          <p:cNvSpPr/>
          <p:nvPr/>
        </p:nvSpPr>
        <p:spPr>
          <a:xfrm>
            <a:off x="94672" y="4484217"/>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Healthcare</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2" name="Rectangle 11"/>
          <p:cNvSpPr/>
          <p:nvPr/>
        </p:nvSpPr>
        <p:spPr>
          <a:xfrm>
            <a:off x="94672" y="5092734"/>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Buildings</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3" name="Rectangle 12"/>
          <p:cNvSpPr/>
          <p:nvPr/>
        </p:nvSpPr>
        <p:spPr>
          <a:xfrm>
            <a:off x="94672" y="5701251"/>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lumMod val="85000"/>
                    <a:lumOff val="15000"/>
                  </a:schemeClr>
                </a:solidFill>
                <a:latin typeface="Segoe UI" panose="020B0502040204020203" pitchFamily="34" charset="0"/>
                <a:cs typeface="Segoe UI" panose="020B0502040204020203" pitchFamily="34" charset="0"/>
              </a:rPr>
              <a:t>Retail</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7727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786" t="9230" r="696" b="7326"/>
          <a:stretch/>
        </p:blipFill>
        <p:spPr>
          <a:xfrm>
            <a:off x="0" y="-21515"/>
            <a:ext cx="12231445" cy="6906409"/>
          </a:xfrm>
          <a:prstGeom prst="rect">
            <a:avLst/>
          </a:prstGeom>
        </p:spPr>
      </p:pic>
      <p:sp>
        <p:nvSpPr>
          <p:cNvPr id="4" name="Title 3"/>
          <p:cNvSpPr>
            <a:spLocks noGrp="1"/>
          </p:cNvSpPr>
          <p:nvPr>
            <p:ph type="title"/>
          </p:nvPr>
        </p:nvSpPr>
        <p:spPr/>
        <p:txBody>
          <a:bodyPr/>
          <a:lstStyle/>
          <a:p>
            <a:r>
              <a:rPr lang="en-US" dirty="0" smtClean="0">
                <a:solidFill>
                  <a:schemeClr val="bg1"/>
                </a:solidFill>
              </a:rPr>
              <a:t>Enabling Smarter Products: M2M</a:t>
            </a:r>
            <a:endParaRPr lang="en-US" dirty="0">
              <a:solidFill>
                <a:schemeClr val="bg1"/>
              </a:solidFill>
            </a:endParaRPr>
          </a:p>
        </p:txBody>
      </p:sp>
      <p:grpSp>
        <p:nvGrpSpPr>
          <p:cNvPr id="5" name="Group 4"/>
          <p:cNvGrpSpPr/>
          <p:nvPr/>
        </p:nvGrpSpPr>
        <p:grpSpPr>
          <a:xfrm>
            <a:off x="3797602" y="1816266"/>
            <a:ext cx="770555" cy="700504"/>
            <a:chOff x="609600" y="502508"/>
            <a:chExt cx="395416" cy="395416"/>
          </a:xfrm>
        </p:grpSpPr>
        <p:sp>
          <p:nvSpPr>
            <p:cNvPr id="6" name="Rectangle 5"/>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7"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8" name="Group 7"/>
          <p:cNvGrpSpPr/>
          <p:nvPr/>
        </p:nvGrpSpPr>
        <p:grpSpPr>
          <a:xfrm>
            <a:off x="7551089" y="1817307"/>
            <a:ext cx="770555" cy="700504"/>
            <a:chOff x="609600" y="502508"/>
            <a:chExt cx="395416" cy="395416"/>
          </a:xfrm>
        </p:grpSpPr>
        <p:sp>
          <p:nvSpPr>
            <p:cNvPr id="9" name="Rectangle 8"/>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10"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11" name="Left-Right Arrow 10"/>
          <p:cNvSpPr/>
          <p:nvPr/>
        </p:nvSpPr>
        <p:spPr>
          <a:xfrm>
            <a:off x="4866383" y="1923910"/>
            <a:ext cx="2466691" cy="515641"/>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white"/>
              </a:solidFill>
            </a:endParaRPr>
          </a:p>
        </p:txBody>
      </p:sp>
      <p:sp>
        <p:nvSpPr>
          <p:cNvPr id="12" name="Rectangle 11"/>
          <p:cNvSpPr/>
          <p:nvPr/>
        </p:nvSpPr>
        <p:spPr>
          <a:xfrm>
            <a:off x="5710871" y="3702673"/>
            <a:ext cx="777714" cy="70050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endParaRPr>
          </a:p>
        </p:txBody>
      </p:sp>
      <p:sp>
        <p:nvSpPr>
          <p:cNvPr id="17" name="TextBox 16"/>
          <p:cNvSpPr txBox="1"/>
          <p:nvPr/>
        </p:nvSpPr>
        <p:spPr>
          <a:xfrm>
            <a:off x="4832271" y="2511656"/>
            <a:ext cx="2460866" cy="584775"/>
          </a:xfrm>
          <a:prstGeom prst="rect">
            <a:avLst/>
          </a:prstGeom>
          <a:noFill/>
        </p:spPr>
        <p:txBody>
          <a:bodyPr wrap="none" rtlCol="0">
            <a:spAutoFit/>
          </a:bodyPr>
          <a:lstStyle/>
          <a:p>
            <a:r>
              <a:rPr lang="en-US" sz="3200" dirty="0" smtClean="0">
                <a:solidFill>
                  <a:prstClr val="white"/>
                </a:solidFill>
              </a:rPr>
              <a:t>Peer-to-Peer</a:t>
            </a:r>
            <a:endParaRPr lang="en-US" sz="3200" dirty="0">
              <a:solidFill>
                <a:prstClr val="white"/>
              </a:solidFill>
            </a:endParaRPr>
          </a:p>
        </p:txBody>
      </p:sp>
      <p:sp>
        <p:nvSpPr>
          <p:cNvPr id="18" name="TextBox 17"/>
          <p:cNvSpPr txBox="1"/>
          <p:nvPr/>
        </p:nvSpPr>
        <p:spPr>
          <a:xfrm>
            <a:off x="1083210" y="3902157"/>
            <a:ext cx="3384645" cy="584775"/>
          </a:xfrm>
          <a:prstGeom prst="rect">
            <a:avLst/>
          </a:prstGeom>
          <a:noFill/>
        </p:spPr>
        <p:txBody>
          <a:bodyPr wrap="none" rtlCol="0">
            <a:spAutoFit/>
          </a:bodyPr>
          <a:lstStyle/>
          <a:p>
            <a:r>
              <a:rPr lang="en-US" sz="3200" dirty="0" smtClean="0">
                <a:solidFill>
                  <a:prstClr val="white"/>
                </a:solidFill>
              </a:rPr>
              <a:t>Device-to-Service</a:t>
            </a:r>
            <a:endParaRPr lang="en-US" sz="3200" dirty="0">
              <a:solidFill>
                <a:prstClr val="white"/>
              </a:solidFill>
            </a:endParaRPr>
          </a:p>
        </p:txBody>
      </p:sp>
      <p:sp>
        <p:nvSpPr>
          <p:cNvPr id="19" name="TextBox 18"/>
          <p:cNvSpPr txBox="1"/>
          <p:nvPr/>
        </p:nvSpPr>
        <p:spPr>
          <a:xfrm>
            <a:off x="7512041" y="3873600"/>
            <a:ext cx="3384645" cy="584775"/>
          </a:xfrm>
          <a:prstGeom prst="rect">
            <a:avLst/>
          </a:prstGeom>
          <a:noFill/>
        </p:spPr>
        <p:txBody>
          <a:bodyPr wrap="none" rtlCol="0">
            <a:spAutoFit/>
          </a:bodyPr>
          <a:lstStyle/>
          <a:p>
            <a:r>
              <a:rPr lang="en-US" sz="3200" dirty="0" smtClean="0">
                <a:solidFill>
                  <a:prstClr val="white"/>
                </a:solidFill>
              </a:rPr>
              <a:t>Service-to-Device</a:t>
            </a:r>
            <a:endParaRPr lang="en-US" sz="3200" dirty="0">
              <a:solidFill>
                <a:prstClr val="white"/>
              </a:solidFill>
            </a:endParaRPr>
          </a:p>
        </p:txBody>
      </p:sp>
      <p:sp>
        <p:nvSpPr>
          <p:cNvPr id="21" name="TextBox 20"/>
          <p:cNvSpPr txBox="1"/>
          <p:nvPr/>
        </p:nvSpPr>
        <p:spPr>
          <a:xfrm>
            <a:off x="513189" y="4701361"/>
            <a:ext cx="10958945" cy="1815882"/>
          </a:xfrm>
          <a:prstGeom prst="rect">
            <a:avLst/>
          </a:prstGeom>
          <a:noFill/>
        </p:spPr>
        <p:txBody>
          <a:bodyPr wrap="square" rtlCol="0">
            <a:spAutoFit/>
          </a:bodyPr>
          <a:lstStyle/>
          <a:p>
            <a:pPr algn="ctr"/>
            <a:r>
              <a:rPr lang="en-US" sz="2800" dirty="0" smtClean="0">
                <a:solidFill>
                  <a:prstClr val="white"/>
                </a:solidFill>
              </a:rPr>
              <a:t>Machine-to-Machine communication is non-interactive, automated, and bi-directional information exchange in operational systems, performed between peers or between satellite systems and their supporting backend services. </a:t>
            </a:r>
            <a:endParaRPr lang="en-US" sz="2800" dirty="0">
              <a:solidFill>
                <a:prstClr val="white"/>
              </a:solidFill>
            </a:endParaRPr>
          </a:p>
        </p:txBody>
      </p:sp>
      <p:sp>
        <p:nvSpPr>
          <p:cNvPr id="22" name="Circular Arrow 21"/>
          <p:cNvSpPr/>
          <p:nvPr/>
        </p:nvSpPr>
        <p:spPr>
          <a:xfrm flipV="1">
            <a:off x="5206577" y="875117"/>
            <a:ext cx="3028353" cy="3526392"/>
          </a:xfrm>
          <a:prstGeom prst="circularArrow">
            <a:avLst>
              <a:gd name="adj1" fmla="val 8667"/>
              <a:gd name="adj2" fmla="val 1142319"/>
              <a:gd name="adj3" fmla="val 20393467"/>
              <a:gd name="adj4" fmla="val 16264654"/>
              <a:gd name="adj5" fmla="val 116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white"/>
              </a:solidFill>
            </a:endParaRPr>
          </a:p>
        </p:txBody>
      </p:sp>
      <p:sp>
        <p:nvSpPr>
          <p:cNvPr id="23" name="Circular Arrow 22"/>
          <p:cNvSpPr/>
          <p:nvPr/>
        </p:nvSpPr>
        <p:spPr>
          <a:xfrm rot="5400000" flipV="1">
            <a:off x="4028572" y="1057962"/>
            <a:ext cx="3028353" cy="3577795"/>
          </a:xfrm>
          <a:prstGeom prst="circularArrow">
            <a:avLst>
              <a:gd name="adj1" fmla="val 8667"/>
              <a:gd name="adj2" fmla="val 1142319"/>
              <a:gd name="adj3" fmla="val 20393467"/>
              <a:gd name="adj4" fmla="val 16264654"/>
              <a:gd name="adj5" fmla="val 1169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0645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l="786" t="9230" r="696" b="7326"/>
          <a:stretch/>
        </p:blipFill>
        <p:spPr>
          <a:xfrm>
            <a:off x="0" y="-21515"/>
            <a:ext cx="12231445" cy="6906409"/>
          </a:xfrm>
          <a:prstGeom prst="rect">
            <a:avLst/>
          </a:prstGeom>
        </p:spPr>
      </p:pic>
      <p:sp>
        <p:nvSpPr>
          <p:cNvPr id="2" name="Title 1"/>
          <p:cNvSpPr>
            <a:spLocks noGrp="1"/>
          </p:cNvSpPr>
          <p:nvPr>
            <p:ph type="title"/>
          </p:nvPr>
        </p:nvSpPr>
        <p:spPr/>
        <p:txBody>
          <a:bodyPr/>
          <a:lstStyle/>
          <a:p>
            <a:r>
              <a:rPr lang="en-US" dirty="0" smtClean="0">
                <a:solidFill>
                  <a:schemeClr val="bg1"/>
                </a:solidFill>
              </a:rPr>
              <a:t>M2M Information Exchange Patterns</a:t>
            </a:r>
            <a:endParaRPr lang="en-US" dirty="0">
              <a:solidFill>
                <a:schemeClr val="bg1"/>
              </a:solidFill>
            </a:endParaRPr>
          </a:p>
        </p:txBody>
      </p:sp>
      <p:sp>
        <p:nvSpPr>
          <p:cNvPr id="4" name="TextBox 3"/>
          <p:cNvSpPr txBox="1"/>
          <p:nvPr/>
        </p:nvSpPr>
        <p:spPr>
          <a:xfrm>
            <a:off x="838200" y="4535240"/>
            <a:ext cx="2681733" cy="2031325"/>
          </a:xfrm>
          <a:prstGeom prst="rect">
            <a:avLst/>
          </a:prstGeom>
          <a:noFill/>
        </p:spPr>
        <p:txBody>
          <a:bodyPr wrap="square" rtlCol="0">
            <a:spAutoFit/>
          </a:bodyPr>
          <a:lstStyle/>
          <a:p>
            <a:pPr algn="ctr"/>
            <a:r>
              <a:rPr lang="en-US" b="1" dirty="0" smtClean="0">
                <a:solidFill>
                  <a:prstClr val="white"/>
                </a:solidFill>
                <a:cs typeface="Segoe UI" panose="020B0502040204020203" pitchFamily="34" charset="0"/>
              </a:rPr>
              <a:t>Telemetry</a:t>
            </a:r>
          </a:p>
          <a:p>
            <a:endParaRPr lang="en-US" dirty="0">
              <a:solidFill>
                <a:prstClr val="white"/>
              </a:solidFill>
              <a:cs typeface="Segoe UI" panose="020B0502040204020203" pitchFamily="34" charset="0"/>
            </a:endParaRPr>
          </a:p>
          <a:p>
            <a:r>
              <a:rPr lang="en-US" dirty="0" smtClean="0">
                <a:solidFill>
                  <a:prstClr val="white"/>
                </a:solidFill>
                <a:cs typeface="Segoe UI" panose="020B0502040204020203" pitchFamily="34" charset="0"/>
              </a:rPr>
              <a:t>Information flowing from a device to other systems for conveying status of device and environment</a:t>
            </a:r>
            <a:endParaRPr lang="en-US" dirty="0">
              <a:solidFill>
                <a:prstClr val="white"/>
              </a:solidFill>
              <a:cs typeface="Segoe UI" panose="020B0502040204020203" pitchFamily="34" charset="0"/>
            </a:endParaRPr>
          </a:p>
        </p:txBody>
      </p:sp>
      <p:sp>
        <p:nvSpPr>
          <p:cNvPr id="6" name="TextBox 5"/>
          <p:cNvSpPr txBox="1"/>
          <p:nvPr/>
        </p:nvSpPr>
        <p:spPr>
          <a:xfrm>
            <a:off x="3519933" y="4537730"/>
            <a:ext cx="2681733" cy="2031325"/>
          </a:xfrm>
          <a:prstGeom prst="rect">
            <a:avLst/>
          </a:prstGeom>
          <a:noFill/>
        </p:spPr>
        <p:txBody>
          <a:bodyPr wrap="square" rtlCol="0">
            <a:spAutoFit/>
          </a:bodyPr>
          <a:lstStyle/>
          <a:p>
            <a:pPr algn="ctr"/>
            <a:r>
              <a:rPr lang="en-US" b="1" dirty="0" smtClean="0">
                <a:solidFill>
                  <a:prstClr val="white"/>
                </a:solidFill>
                <a:cs typeface="Segoe UI" panose="020B0502040204020203" pitchFamily="34" charset="0"/>
              </a:rPr>
              <a:t>Inquiries</a:t>
            </a:r>
          </a:p>
          <a:p>
            <a:endParaRPr lang="en-US" dirty="0">
              <a:solidFill>
                <a:prstClr val="white"/>
              </a:solidFill>
              <a:cs typeface="Segoe UI" panose="020B0502040204020203" pitchFamily="34" charset="0"/>
            </a:endParaRPr>
          </a:p>
          <a:p>
            <a:r>
              <a:rPr lang="en-US" dirty="0" smtClean="0">
                <a:solidFill>
                  <a:prstClr val="white"/>
                </a:solidFill>
                <a:cs typeface="Segoe UI" panose="020B0502040204020203" pitchFamily="34" charset="0"/>
              </a:rPr>
              <a:t>Requests from devices looking to gather required information or asking to initiate activities</a:t>
            </a:r>
            <a:endParaRPr lang="en-US" dirty="0">
              <a:solidFill>
                <a:prstClr val="white"/>
              </a:solidFill>
              <a:cs typeface="Segoe UI" panose="020B0502040204020203" pitchFamily="34" charset="0"/>
            </a:endParaRPr>
          </a:p>
        </p:txBody>
      </p:sp>
      <p:sp>
        <p:nvSpPr>
          <p:cNvPr id="7" name="TextBox 6"/>
          <p:cNvSpPr txBox="1"/>
          <p:nvPr/>
        </p:nvSpPr>
        <p:spPr>
          <a:xfrm>
            <a:off x="6201666" y="4540220"/>
            <a:ext cx="2681733" cy="2031325"/>
          </a:xfrm>
          <a:prstGeom prst="rect">
            <a:avLst/>
          </a:prstGeom>
          <a:noFill/>
        </p:spPr>
        <p:txBody>
          <a:bodyPr wrap="square" rtlCol="0">
            <a:spAutoFit/>
          </a:bodyPr>
          <a:lstStyle/>
          <a:p>
            <a:pPr algn="ctr"/>
            <a:r>
              <a:rPr lang="en-US" b="1" dirty="0" smtClean="0">
                <a:solidFill>
                  <a:prstClr val="white"/>
                </a:solidFill>
                <a:cs typeface="Segoe UI" panose="020B0502040204020203" pitchFamily="34" charset="0"/>
              </a:rPr>
              <a:t>Commands</a:t>
            </a:r>
          </a:p>
          <a:p>
            <a:endParaRPr lang="en-US" dirty="0">
              <a:solidFill>
                <a:prstClr val="white"/>
              </a:solidFill>
              <a:cs typeface="Segoe UI" panose="020B0502040204020203" pitchFamily="34" charset="0"/>
            </a:endParaRPr>
          </a:p>
          <a:p>
            <a:r>
              <a:rPr lang="en-US" dirty="0" smtClean="0">
                <a:solidFill>
                  <a:prstClr val="white"/>
                </a:solidFill>
                <a:cs typeface="Segoe UI" panose="020B0502040204020203" pitchFamily="34" charset="0"/>
              </a:rPr>
              <a:t>Commands from other systems to a device or a group of devices to perform specific activities</a:t>
            </a:r>
            <a:endParaRPr lang="en-US" dirty="0">
              <a:solidFill>
                <a:prstClr val="white"/>
              </a:solidFill>
              <a:cs typeface="Segoe UI" panose="020B0502040204020203" pitchFamily="34" charset="0"/>
            </a:endParaRPr>
          </a:p>
        </p:txBody>
      </p:sp>
      <p:sp>
        <p:nvSpPr>
          <p:cNvPr id="8" name="TextBox 7"/>
          <p:cNvSpPr txBox="1"/>
          <p:nvPr/>
        </p:nvSpPr>
        <p:spPr>
          <a:xfrm>
            <a:off x="8883399" y="4542710"/>
            <a:ext cx="2681733" cy="2308324"/>
          </a:xfrm>
          <a:prstGeom prst="rect">
            <a:avLst/>
          </a:prstGeom>
          <a:noFill/>
        </p:spPr>
        <p:txBody>
          <a:bodyPr wrap="square" rtlCol="0">
            <a:spAutoFit/>
          </a:bodyPr>
          <a:lstStyle/>
          <a:p>
            <a:pPr algn="ctr"/>
            <a:r>
              <a:rPr lang="en-US" b="1" dirty="0" smtClean="0">
                <a:solidFill>
                  <a:prstClr val="white"/>
                </a:solidFill>
                <a:cs typeface="Segoe UI" panose="020B0502040204020203" pitchFamily="34" charset="0"/>
              </a:rPr>
              <a:t>Notifications</a:t>
            </a:r>
          </a:p>
          <a:p>
            <a:endParaRPr lang="en-US" dirty="0">
              <a:solidFill>
                <a:prstClr val="white"/>
              </a:solidFill>
              <a:cs typeface="Segoe UI" panose="020B0502040204020203" pitchFamily="34" charset="0"/>
            </a:endParaRPr>
          </a:p>
          <a:p>
            <a:r>
              <a:rPr lang="en-US" dirty="0" smtClean="0">
                <a:solidFill>
                  <a:prstClr val="white"/>
                </a:solidFill>
                <a:cs typeface="Segoe UI" panose="020B0502040204020203" pitchFamily="34" charset="0"/>
              </a:rPr>
              <a:t>Information flowing from other systems to a device (-group) for conveying status changes in the rest of the world</a:t>
            </a:r>
            <a:endParaRPr lang="en-US" dirty="0">
              <a:solidFill>
                <a:prstClr val="white"/>
              </a:solidFill>
              <a:cs typeface="Segoe UI" panose="020B0502040204020203" pitchFamily="34" charset="0"/>
            </a:endParaRPr>
          </a:p>
        </p:txBody>
      </p:sp>
      <p:sp>
        <p:nvSpPr>
          <p:cNvPr id="9" name="U-Turn Arrow 8"/>
          <p:cNvSpPr/>
          <p:nvPr/>
        </p:nvSpPr>
        <p:spPr>
          <a:xfrm>
            <a:off x="7230896" y="2278599"/>
            <a:ext cx="478454" cy="1534627"/>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grpSp>
        <p:nvGrpSpPr>
          <p:cNvPr id="10" name="Group 9"/>
          <p:cNvGrpSpPr/>
          <p:nvPr/>
        </p:nvGrpSpPr>
        <p:grpSpPr>
          <a:xfrm>
            <a:off x="7230896" y="1683565"/>
            <a:ext cx="478454" cy="478454"/>
            <a:chOff x="609600" y="502508"/>
            <a:chExt cx="395416" cy="395416"/>
          </a:xfrm>
        </p:grpSpPr>
        <p:sp>
          <p:nvSpPr>
            <p:cNvPr id="11" name="Rectangle 10"/>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13" name="Rectangle 12"/>
          <p:cNvSpPr/>
          <p:nvPr/>
        </p:nvSpPr>
        <p:spPr>
          <a:xfrm>
            <a:off x="7230896" y="3958278"/>
            <a:ext cx="482899" cy="4784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endParaRPr>
          </a:p>
        </p:txBody>
      </p:sp>
      <p:grpSp>
        <p:nvGrpSpPr>
          <p:cNvPr id="14" name="Group 13"/>
          <p:cNvGrpSpPr/>
          <p:nvPr/>
        </p:nvGrpSpPr>
        <p:grpSpPr>
          <a:xfrm>
            <a:off x="4640096" y="1683565"/>
            <a:ext cx="478454" cy="478454"/>
            <a:chOff x="609600" y="502508"/>
            <a:chExt cx="395416" cy="395416"/>
          </a:xfrm>
        </p:grpSpPr>
        <p:sp>
          <p:nvSpPr>
            <p:cNvPr id="15" name="Rectangle 14"/>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1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17" name="Rectangle 16"/>
          <p:cNvSpPr/>
          <p:nvPr/>
        </p:nvSpPr>
        <p:spPr>
          <a:xfrm>
            <a:off x="4640096" y="3958278"/>
            <a:ext cx="482899" cy="4784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endParaRPr>
          </a:p>
        </p:txBody>
      </p:sp>
      <p:sp>
        <p:nvSpPr>
          <p:cNvPr id="18" name="U-Turn Arrow 17"/>
          <p:cNvSpPr/>
          <p:nvPr/>
        </p:nvSpPr>
        <p:spPr>
          <a:xfrm rot="10800000">
            <a:off x="4621572" y="2292835"/>
            <a:ext cx="478454" cy="1534627"/>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grpSp>
        <p:nvGrpSpPr>
          <p:cNvPr id="23" name="Group 22"/>
          <p:cNvGrpSpPr/>
          <p:nvPr/>
        </p:nvGrpSpPr>
        <p:grpSpPr>
          <a:xfrm>
            <a:off x="2003746" y="1683565"/>
            <a:ext cx="478454" cy="478454"/>
            <a:chOff x="609600" y="502508"/>
            <a:chExt cx="395416" cy="395416"/>
          </a:xfrm>
        </p:grpSpPr>
        <p:sp>
          <p:nvSpPr>
            <p:cNvPr id="24" name="Rectangle 23"/>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2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26" name="Rectangle 25"/>
          <p:cNvSpPr/>
          <p:nvPr/>
        </p:nvSpPr>
        <p:spPr>
          <a:xfrm>
            <a:off x="2003746" y="3958278"/>
            <a:ext cx="482899" cy="4784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endParaRPr>
          </a:p>
        </p:txBody>
      </p:sp>
      <p:sp>
        <p:nvSpPr>
          <p:cNvPr id="27" name="Up Arrow 26"/>
          <p:cNvSpPr/>
          <p:nvPr/>
        </p:nvSpPr>
        <p:spPr>
          <a:xfrm rot="10800000">
            <a:off x="1985222" y="2292835"/>
            <a:ext cx="478454" cy="1534627"/>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grpSp>
        <p:nvGrpSpPr>
          <p:cNvPr id="28" name="Group 27"/>
          <p:cNvGrpSpPr/>
          <p:nvPr/>
        </p:nvGrpSpPr>
        <p:grpSpPr>
          <a:xfrm>
            <a:off x="10012120" y="1683565"/>
            <a:ext cx="478454" cy="478454"/>
            <a:chOff x="609600" y="502508"/>
            <a:chExt cx="395416" cy="395416"/>
          </a:xfrm>
        </p:grpSpPr>
        <p:sp>
          <p:nvSpPr>
            <p:cNvPr id="29" name="Rectangle 28"/>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30"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31" name="Rectangle 30"/>
          <p:cNvSpPr/>
          <p:nvPr/>
        </p:nvSpPr>
        <p:spPr>
          <a:xfrm>
            <a:off x="10012120" y="3958278"/>
            <a:ext cx="482899" cy="4784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prstClr val="white"/>
              </a:solidFill>
            </a:endParaRPr>
          </a:p>
        </p:txBody>
      </p:sp>
      <p:sp>
        <p:nvSpPr>
          <p:cNvPr id="32" name="Up Arrow 31"/>
          <p:cNvSpPr/>
          <p:nvPr/>
        </p:nvSpPr>
        <p:spPr>
          <a:xfrm>
            <a:off x="9993596" y="2292835"/>
            <a:ext cx="478454" cy="1534627"/>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cxnSp>
        <p:nvCxnSpPr>
          <p:cNvPr id="34" name="Straight Connector 33"/>
          <p:cNvCxnSpPr/>
          <p:nvPr/>
        </p:nvCxnSpPr>
        <p:spPr>
          <a:xfrm flipH="1">
            <a:off x="3431457" y="1543663"/>
            <a:ext cx="16817" cy="4949810"/>
          </a:xfrm>
          <a:prstGeom prst="line">
            <a:avLst/>
          </a:prstGeom>
        </p:spPr>
        <p:style>
          <a:lnRef idx="2">
            <a:schemeClr val="accent3"/>
          </a:lnRef>
          <a:fillRef idx="0">
            <a:schemeClr val="accent3"/>
          </a:fillRef>
          <a:effectRef idx="1">
            <a:schemeClr val="accent3"/>
          </a:effectRef>
          <a:fontRef idx="minor">
            <a:schemeClr val="tx1"/>
          </a:fontRef>
        </p:style>
      </p:cxnSp>
      <p:cxnSp>
        <p:nvCxnSpPr>
          <p:cNvPr id="36" name="Straight Connector 35"/>
          <p:cNvCxnSpPr/>
          <p:nvPr/>
        </p:nvCxnSpPr>
        <p:spPr>
          <a:xfrm flipH="1">
            <a:off x="6149497" y="1690688"/>
            <a:ext cx="16817" cy="4949810"/>
          </a:xfrm>
          <a:prstGeom prst="line">
            <a:avLst/>
          </a:prstGeom>
        </p:spPr>
        <p:style>
          <a:lnRef idx="2">
            <a:schemeClr val="accent3"/>
          </a:lnRef>
          <a:fillRef idx="0">
            <a:schemeClr val="accent3"/>
          </a:fillRef>
          <a:effectRef idx="1">
            <a:schemeClr val="accent3"/>
          </a:effectRef>
          <a:fontRef idx="minor">
            <a:schemeClr val="tx1"/>
          </a:fontRef>
        </p:style>
      </p:cxnSp>
      <p:cxnSp>
        <p:nvCxnSpPr>
          <p:cNvPr id="37" name="Straight Connector 36"/>
          <p:cNvCxnSpPr/>
          <p:nvPr/>
        </p:nvCxnSpPr>
        <p:spPr>
          <a:xfrm flipH="1">
            <a:off x="8818038" y="1690688"/>
            <a:ext cx="16817" cy="494981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22780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B14"/>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t>The “Internet Of Things” …</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229826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a:t>
            </a:r>
            <a:r>
              <a:rPr lang="en-US" baseline="0" dirty="0" smtClean="0"/>
              <a:t> Analysis</a:t>
            </a:r>
            <a:endParaRPr lang="en-US" dirty="0"/>
          </a:p>
        </p:txBody>
      </p:sp>
      <p:sp>
        <p:nvSpPr>
          <p:cNvPr id="3" name="Content Placeholder 2"/>
          <p:cNvSpPr>
            <a:spLocks noGrp="1"/>
          </p:cNvSpPr>
          <p:nvPr>
            <p:ph idx="1"/>
          </p:nvPr>
        </p:nvSpPr>
        <p:spPr>
          <a:xfrm>
            <a:off x="609600" y="1569205"/>
            <a:ext cx="7666495" cy="4525963"/>
          </a:xfrm>
        </p:spPr>
        <p:txBody>
          <a:bodyPr>
            <a:normAutofit/>
          </a:bodyPr>
          <a:lstStyle/>
          <a:p>
            <a:r>
              <a:rPr lang="en-US" dirty="0" smtClean="0"/>
              <a:t>Observe Telemetry “as it happens”</a:t>
            </a:r>
          </a:p>
          <a:p>
            <a:pPr lvl="1"/>
            <a:r>
              <a:rPr lang="en-US" dirty="0" smtClean="0"/>
              <a:t>React to state changes or trends</a:t>
            </a:r>
          </a:p>
          <a:p>
            <a:pPr lvl="1"/>
            <a:r>
              <a:rPr lang="en-US" dirty="0" smtClean="0"/>
              <a:t>React to aggregate observations</a:t>
            </a:r>
          </a:p>
          <a:p>
            <a:r>
              <a:rPr lang="en-US" dirty="0" smtClean="0"/>
              <a:t>Examples</a:t>
            </a:r>
          </a:p>
          <a:p>
            <a:pPr lvl="1"/>
            <a:r>
              <a:rPr lang="en-US" dirty="0" smtClean="0"/>
              <a:t>“device input voltage drops below 11V for more than 3 minutes”</a:t>
            </a:r>
          </a:p>
          <a:p>
            <a:pPr lvl="1"/>
            <a:r>
              <a:rPr lang="en-US" dirty="0" smtClean="0"/>
              <a:t>“temperature readings from sensors on this floor average above 23</a:t>
            </a:r>
            <a:r>
              <a:rPr lang="de-DE" dirty="0" smtClean="0"/>
              <a:t>°C </a:t>
            </a:r>
            <a:r>
              <a:rPr lang="de-DE" dirty="0" err="1" smtClean="0"/>
              <a:t>for</a:t>
            </a:r>
            <a:r>
              <a:rPr lang="de-DE" dirty="0" smtClean="0"/>
              <a:t> last 10 </a:t>
            </a:r>
            <a:r>
              <a:rPr lang="de-DE" dirty="0" err="1" smtClean="0"/>
              <a:t>minutes</a:t>
            </a:r>
            <a:r>
              <a:rPr lang="en-US" dirty="0" smtClean="0"/>
              <a:t>”</a:t>
            </a:r>
          </a:p>
          <a:p>
            <a:pPr lvl="1"/>
            <a:r>
              <a:rPr lang="en-US" dirty="0" smtClean="0"/>
              <a:t>“sensor failed reporting data for 5 minutes”</a:t>
            </a:r>
          </a:p>
          <a:p>
            <a:r>
              <a:rPr lang="en-US" dirty="0" smtClean="0"/>
              <a:t>Very short reaction time required</a:t>
            </a:r>
          </a:p>
        </p:txBody>
      </p:sp>
      <p:grpSp>
        <p:nvGrpSpPr>
          <p:cNvPr id="5" name="Group 4"/>
          <p:cNvGrpSpPr/>
          <p:nvPr/>
        </p:nvGrpSpPr>
        <p:grpSpPr>
          <a:xfrm>
            <a:off x="11287319" y="1299113"/>
            <a:ext cx="590161" cy="534708"/>
            <a:chOff x="609600" y="502508"/>
            <a:chExt cx="395416" cy="395416"/>
          </a:xfrm>
        </p:grpSpPr>
        <p:sp>
          <p:nvSpPr>
            <p:cNvPr id="8" name="Rectangle 7"/>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6" name="Rectangle 5"/>
          <p:cNvSpPr/>
          <p:nvPr/>
        </p:nvSpPr>
        <p:spPr>
          <a:xfrm>
            <a:off x="10054356" y="3832186"/>
            <a:ext cx="595644" cy="5347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err="1" smtClean="0">
                <a:latin typeface="Segoe UI" panose="020B0502040204020203" pitchFamily="34" charset="0"/>
                <a:cs typeface="Segoe UI" panose="020B0502040204020203" pitchFamily="34" charset="0"/>
              </a:rPr>
              <a:t>fn</a:t>
            </a:r>
            <a:endParaRPr lang="en-US" sz="2400" dirty="0">
              <a:latin typeface="Segoe UI" panose="020B0502040204020203" pitchFamily="34" charset="0"/>
              <a:cs typeface="Segoe UI" panose="020B0502040204020203" pitchFamily="34" charset="0"/>
            </a:endParaRPr>
          </a:p>
        </p:txBody>
      </p:sp>
      <p:sp>
        <p:nvSpPr>
          <p:cNvPr id="7" name="Up Arrow 6"/>
          <p:cNvSpPr/>
          <p:nvPr/>
        </p:nvSpPr>
        <p:spPr>
          <a:xfrm rot="10800000">
            <a:off x="10059839" y="2236256"/>
            <a:ext cx="590161" cy="1283591"/>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grpSp>
        <p:nvGrpSpPr>
          <p:cNvPr id="10" name="Group 9"/>
          <p:cNvGrpSpPr/>
          <p:nvPr/>
        </p:nvGrpSpPr>
        <p:grpSpPr>
          <a:xfrm>
            <a:off x="10629491" y="1299113"/>
            <a:ext cx="590161" cy="534708"/>
            <a:chOff x="609600" y="502508"/>
            <a:chExt cx="395416" cy="395416"/>
          </a:xfrm>
        </p:grpSpPr>
        <p:sp>
          <p:nvSpPr>
            <p:cNvPr id="11" name="Rectangle 10"/>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3" name="Group 12"/>
          <p:cNvGrpSpPr/>
          <p:nvPr/>
        </p:nvGrpSpPr>
        <p:grpSpPr>
          <a:xfrm>
            <a:off x="9971663" y="1299113"/>
            <a:ext cx="590161" cy="534708"/>
            <a:chOff x="609600" y="502508"/>
            <a:chExt cx="395416" cy="395416"/>
          </a:xfrm>
        </p:grpSpPr>
        <p:sp>
          <p:nvSpPr>
            <p:cNvPr id="14" name="Rectangle 13"/>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6" name="Group 15"/>
          <p:cNvGrpSpPr/>
          <p:nvPr/>
        </p:nvGrpSpPr>
        <p:grpSpPr>
          <a:xfrm>
            <a:off x="9313835" y="1299113"/>
            <a:ext cx="590161" cy="534708"/>
            <a:chOff x="609600" y="502508"/>
            <a:chExt cx="395416" cy="395416"/>
          </a:xfrm>
        </p:grpSpPr>
        <p:sp>
          <p:nvSpPr>
            <p:cNvPr id="17" name="Rectangle 16"/>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9" name="Group 18"/>
          <p:cNvGrpSpPr/>
          <p:nvPr/>
        </p:nvGrpSpPr>
        <p:grpSpPr>
          <a:xfrm>
            <a:off x="8656007" y="1299113"/>
            <a:ext cx="590161" cy="534708"/>
            <a:chOff x="609600" y="502508"/>
            <a:chExt cx="395416" cy="395416"/>
          </a:xfrm>
        </p:grpSpPr>
        <p:sp>
          <p:nvSpPr>
            <p:cNvPr id="20" name="Rectangle 19"/>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22" name="Up Arrow 21"/>
          <p:cNvSpPr/>
          <p:nvPr/>
        </p:nvSpPr>
        <p:spPr>
          <a:xfrm rot="5400000">
            <a:off x="10992238" y="3692662"/>
            <a:ext cx="590161" cy="869210"/>
          </a:xfrm>
          <a:prstGeom prst="up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82324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Data-At-Rest</a:t>
            </a:r>
            <a:r>
              <a:rPr lang="en-US" baseline="0" dirty="0" smtClean="0"/>
              <a:t> Analysis</a:t>
            </a:r>
            <a:endParaRPr lang="en-US" dirty="0"/>
          </a:p>
        </p:txBody>
      </p:sp>
      <p:sp>
        <p:nvSpPr>
          <p:cNvPr id="3" name="Content Placeholder 2"/>
          <p:cNvSpPr>
            <a:spLocks noGrp="1"/>
          </p:cNvSpPr>
          <p:nvPr>
            <p:ph idx="1"/>
          </p:nvPr>
        </p:nvSpPr>
        <p:spPr>
          <a:xfrm>
            <a:off x="838200" y="1729110"/>
            <a:ext cx="6025896" cy="4636147"/>
          </a:xfrm>
        </p:spPr>
        <p:txBody>
          <a:bodyPr>
            <a:normAutofit lnSpcReduction="10000"/>
          </a:bodyPr>
          <a:lstStyle/>
          <a:p>
            <a:pPr lvl="0"/>
            <a:r>
              <a:rPr lang="en-US" dirty="0" smtClean="0"/>
              <a:t>Mine Telemetry through DB Queries</a:t>
            </a:r>
          </a:p>
          <a:p>
            <a:pPr lvl="1"/>
            <a:r>
              <a:rPr lang="en-US" dirty="0" smtClean="0"/>
              <a:t>Find</a:t>
            </a:r>
            <a:r>
              <a:rPr lang="en-US" baseline="0" dirty="0" smtClean="0"/>
              <a:t> and track trends or</a:t>
            </a:r>
            <a:r>
              <a:rPr lang="en-US" dirty="0" smtClean="0"/>
              <a:t> maxima</a:t>
            </a:r>
            <a:endParaRPr lang="en-US" baseline="0" dirty="0" smtClean="0"/>
          </a:p>
          <a:p>
            <a:pPr lvl="1"/>
            <a:r>
              <a:rPr lang="en-US" baseline="0" dirty="0" smtClean="0"/>
              <a:t>Analyze expected vs. actual behaviors</a:t>
            </a:r>
          </a:p>
          <a:p>
            <a:pPr lvl="1"/>
            <a:r>
              <a:rPr lang="en-US" baseline="0" dirty="0" smtClean="0"/>
              <a:t>React to longer term observations</a:t>
            </a:r>
          </a:p>
          <a:p>
            <a:pPr lvl="1"/>
            <a:r>
              <a:rPr lang="en-US" dirty="0" smtClean="0"/>
              <a:t>Hoard for future use</a:t>
            </a:r>
          </a:p>
          <a:p>
            <a:r>
              <a:rPr lang="en-US" dirty="0" smtClean="0"/>
              <a:t>Variety of Data Store Options</a:t>
            </a:r>
          </a:p>
          <a:p>
            <a:pPr lvl="1"/>
            <a:r>
              <a:rPr lang="en-US" dirty="0" smtClean="0"/>
              <a:t>SQL/OLAP</a:t>
            </a:r>
          </a:p>
          <a:p>
            <a:pPr lvl="1"/>
            <a:r>
              <a:rPr lang="en-US" dirty="0" smtClean="0"/>
              <a:t>Cassandra, </a:t>
            </a:r>
            <a:r>
              <a:rPr lang="en-US" dirty="0" err="1" smtClean="0"/>
              <a:t>Riak</a:t>
            </a:r>
            <a:endParaRPr lang="en-US" dirty="0" smtClean="0"/>
          </a:p>
          <a:p>
            <a:pPr lvl="1"/>
            <a:r>
              <a:rPr lang="en-US" dirty="0" err="1" smtClean="0"/>
              <a:t>Hadoop</a:t>
            </a:r>
            <a:r>
              <a:rPr lang="en-US" dirty="0" smtClean="0"/>
              <a:t>/</a:t>
            </a:r>
            <a:r>
              <a:rPr lang="en-US" dirty="0" err="1" smtClean="0"/>
              <a:t>HDInsight</a:t>
            </a:r>
            <a:r>
              <a:rPr lang="en-US" dirty="0" smtClean="0"/>
              <a:t> </a:t>
            </a:r>
          </a:p>
          <a:p>
            <a:r>
              <a:rPr lang="de-DE" dirty="0" smtClean="0"/>
              <a:t>Store </a:t>
            </a:r>
            <a:r>
              <a:rPr lang="de-DE" dirty="0" err="1" smtClean="0"/>
              <a:t>choice</a:t>
            </a:r>
            <a:r>
              <a:rPr lang="de-DE" dirty="0" smtClean="0"/>
              <a:t> </a:t>
            </a:r>
            <a:r>
              <a:rPr lang="de-DE" dirty="0" err="1" smtClean="0"/>
              <a:t>depends</a:t>
            </a:r>
            <a:r>
              <a:rPr lang="de-DE" dirty="0" smtClean="0"/>
              <a:t> on </a:t>
            </a:r>
            <a:r>
              <a:rPr lang="de-DE" dirty="0" err="1" smtClean="0"/>
              <a:t>what</a:t>
            </a:r>
            <a:r>
              <a:rPr lang="de-DE" dirty="0" smtClean="0"/>
              <a:t> </a:t>
            </a:r>
            <a:r>
              <a:rPr lang="de-DE" dirty="0" err="1" smtClean="0"/>
              <a:t>questions</a:t>
            </a:r>
            <a:r>
              <a:rPr lang="de-DE" dirty="0" smtClean="0"/>
              <a:t> </a:t>
            </a:r>
            <a:r>
              <a:rPr lang="en-US" dirty="0" smtClean="0"/>
              <a:t>you’d</a:t>
            </a:r>
            <a:r>
              <a:rPr lang="de-DE" dirty="0" smtClean="0"/>
              <a:t> </a:t>
            </a:r>
            <a:r>
              <a:rPr lang="de-DE" dirty="0" err="1" smtClean="0"/>
              <a:t>like</a:t>
            </a:r>
            <a:r>
              <a:rPr lang="de-DE" dirty="0" smtClean="0"/>
              <a:t> </a:t>
            </a:r>
            <a:r>
              <a:rPr lang="de-DE" dirty="0" err="1" smtClean="0"/>
              <a:t>to</a:t>
            </a:r>
            <a:r>
              <a:rPr lang="de-DE" dirty="0" smtClean="0"/>
              <a:t> </a:t>
            </a:r>
            <a:r>
              <a:rPr lang="de-DE" dirty="0" err="1" smtClean="0"/>
              <a:t>ask</a:t>
            </a:r>
            <a:endParaRPr lang="en-US" dirty="0" smtClean="0"/>
          </a:p>
        </p:txBody>
      </p:sp>
      <p:grpSp>
        <p:nvGrpSpPr>
          <p:cNvPr id="4" name="Group 3"/>
          <p:cNvGrpSpPr/>
          <p:nvPr/>
        </p:nvGrpSpPr>
        <p:grpSpPr>
          <a:xfrm>
            <a:off x="10419414" y="1299113"/>
            <a:ext cx="590161" cy="534708"/>
            <a:chOff x="609600" y="502508"/>
            <a:chExt cx="395416" cy="395416"/>
          </a:xfrm>
        </p:grpSpPr>
        <p:sp>
          <p:nvSpPr>
            <p:cNvPr id="5" name="Rectangle 4"/>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7" name="Rectangle 6"/>
          <p:cNvSpPr/>
          <p:nvPr/>
        </p:nvSpPr>
        <p:spPr>
          <a:xfrm>
            <a:off x="9186451" y="3832186"/>
            <a:ext cx="595644" cy="5347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err="1" smtClean="0">
                <a:latin typeface="Segoe UI" panose="020B0502040204020203" pitchFamily="34" charset="0"/>
                <a:cs typeface="Segoe UI" panose="020B0502040204020203" pitchFamily="34" charset="0"/>
              </a:rPr>
              <a:t>flt</a:t>
            </a:r>
            <a:endParaRPr lang="en-US" sz="2400" dirty="0">
              <a:latin typeface="Segoe UI" panose="020B0502040204020203" pitchFamily="34" charset="0"/>
              <a:cs typeface="Segoe UI" panose="020B0502040204020203" pitchFamily="34" charset="0"/>
            </a:endParaRPr>
          </a:p>
        </p:txBody>
      </p:sp>
      <p:sp>
        <p:nvSpPr>
          <p:cNvPr id="8" name="Up Arrow 7"/>
          <p:cNvSpPr/>
          <p:nvPr/>
        </p:nvSpPr>
        <p:spPr>
          <a:xfrm rot="10800000">
            <a:off x="9191934" y="2236256"/>
            <a:ext cx="590161" cy="1283591"/>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grpSp>
        <p:nvGrpSpPr>
          <p:cNvPr id="9" name="Group 8"/>
          <p:cNvGrpSpPr/>
          <p:nvPr/>
        </p:nvGrpSpPr>
        <p:grpSpPr>
          <a:xfrm>
            <a:off x="9761586" y="1299113"/>
            <a:ext cx="590161" cy="534708"/>
            <a:chOff x="609600" y="502508"/>
            <a:chExt cx="395416" cy="395416"/>
          </a:xfrm>
        </p:grpSpPr>
        <p:sp>
          <p:nvSpPr>
            <p:cNvPr id="10" name="Rectangle 9"/>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2" name="Group 11"/>
          <p:cNvGrpSpPr/>
          <p:nvPr/>
        </p:nvGrpSpPr>
        <p:grpSpPr>
          <a:xfrm>
            <a:off x="9103758" y="1299113"/>
            <a:ext cx="590161" cy="534708"/>
            <a:chOff x="609600" y="502508"/>
            <a:chExt cx="395416" cy="395416"/>
          </a:xfrm>
        </p:grpSpPr>
        <p:sp>
          <p:nvSpPr>
            <p:cNvPr id="13" name="Rectangle 12"/>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5" name="Group 14"/>
          <p:cNvGrpSpPr/>
          <p:nvPr/>
        </p:nvGrpSpPr>
        <p:grpSpPr>
          <a:xfrm>
            <a:off x="8445930" y="1299113"/>
            <a:ext cx="590161" cy="534708"/>
            <a:chOff x="609600" y="502508"/>
            <a:chExt cx="395416" cy="395416"/>
          </a:xfrm>
        </p:grpSpPr>
        <p:sp>
          <p:nvSpPr>
            <p:cNvPr id="16" name="Rectangle 15"/>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7"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grpSp>
        <p:nvGrpSpPr>
          <p:cNvPr id="18" name="Group 17"/>
          <p:cNvGrpSpPr/>
          <p:nvPr/>
        </p:nvGrpSpPr>
        <p:grpSpPr>
          <a:xfrm>
            <a:off x="7788102" y="1299113"/>
            <a:ext cx="590161" cy="534708"/>
            <a:chOff x="609600" y="502508"/>
            <a:chExt cx="395416" cy="395416"/>
          </a:xfrm>
        </p:grpSpPr>
        <p:sp>
          <p:nvSpPr>
            <p:cNvPr id="19" name="Rectangle 18"/>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22" name="Up Arrow 21"/>
          <p:cNvSpPr/>
          <p:nvPr/>
        </p:nvSpPr>
        <p:spPr>
          <a:xfrm rot="10800000">
            <a:off x="9163404" y="4679230"/>
            <a:ext cx="590161" cy="698681"/>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23" name="Flowchart: Magnetic Disk 22"/>
          <p:cNvSpPr/>
          <p:nvPr/>
        </p:nvSpPr>
        <p:spPr>
          <a:xfrm>
            <a:off x="8792611" y="5605840"/>
            <a:ext cx="1383323" cy="75941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320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Command/Control</a:t>
            </a:r>
            <a:endParaRPr lang="en-US" dirty="0"/>
          </a:p>
        </p:txBody>
      </p:sp>
      <p:sp>
        <p:nvSpPr>
          <p:cNvPr id="3" name="Content Placeholder 2"/>
          <p:cNvSpPr>
            <a:spLocks noGrp="1"/>
          </p:cNvSpPr>
          <p:nvPr>
            <p:ph idx="1"/>
          </p:nvPr>
        </p:nvSpPr>
        <p:spPr>
          <a:xfrm>
            <a:off x="609599" y="1600201"/>
            <a:ext cx="8472407" cy="4525963"/>
          </a:xfrm>
        </p:spPr>
        <p:txBody>
          <a:bodyPr>
            <a:normAutofit/>
          </a:bodyPr>
          <a:lstStyle/>
          <a:p>
            <a:r>
              <a:rPr lang="en-US" dirty="0" smtClean="0"/>
              <a:t>Tell a device, remotely, to execute a logical or physical activity</a:t>
            </a:r>
          </a:p>
          <a:p>
            <a:pPr lvl="1"/>
            <a:r>
              <a:rPr lang="en-US" dirty="0" smtClean="0"/>
              <a:t>“Give me the status of X” </a:t>
            </a:r>
          </a:p>
          <a:p>
            <a:pPr lvl="1"/>
            <a:r>
              <a:rPr lang="en-US" dirty="0" smtClean="0"/>
              <a:t>“Roll 2 feet forward”</a:t>
            </a:r>
          </a:p>
          <a:p>
            <a:pPr lvl="1"/>
            <a:r>
              <a:rPr lang="en-US" dirty="0" smtClean="0"/>
              <a:t>“Track this object with the camera”</a:t>
            </a:r>
          </a:p>
          <a:p>
            <a:pPr lvl="1"/>
            <a:r>
              <a:rPr lang="en-US" dirty="0" smtClean="0"/>
              <a:t>“Fetch firmware update”</a:t>
            </a:r>
          </a:p>
          <a:p>
            <a:r>
              <a:rPr lang="en-US" dirty="0" smtClean="0"/>
              <a:t>Remote: Control service, handheld device, etc. </a:t>
            </a:r>
          </a:p>
          <a:p>
            <a:r>
              <a:rPr lang="en-US" dirty="0" smtClean="0"/>
              <a:t>Latency requirements vary, but often “perceptibly imminent”</a:t>
            </a:r>
          </a:p>
        </p:txBody>
      </p:sp>
      <p:grpSp>
        <p:nvGrpSpPr>
          <p:cNvPr id="9" name="Group 8"/>
          <p:cNvGrpSpPr/>
          <p:nvPr/>
        </p:nvGrpSpPr>
        <p:grpSpPr>
          <a:xfrm>
            <a:off x="9788116" y="1600201"/>
            <a:ext cx="843721" cy="4127770"/>
            <a:chOff x="7230896" y="1777084"/>
            <a:chExt cx="482899" cy="2753166"/>
          </a:xfrm>
        </p:grpSpPr>
        <p:sp>
          <p:nvSpPr>
            <p:cNvPr id="4" name="U-Turn Arrow 3"/>
            <p:cNvSpPr/>
            <p:nvPr/>
          </p:nvSpPr>
          <p:spPr>
            <a:xfrm>
              <a:off x="7230896" y="2372118"/>
              <a:ext cx="478454" cy="1534627"/>
            </a:xfrm>
            <a:prstGeom prst="utur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7230896" y="1777084"/>
              <a:ext cx="478454" cy="478454"/>
              <a:chOff x="609600" y="502508"/>
              <a:chExt cx="395416" cy="395416"/>
            </a:xfrm>
          </p:grpSpPr>
          <p:sp>
            <p:nvSpPr>
              <p:cNvPr id="6" name="Rectangle 5"/>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7"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8" name="Rectangle 7"/>
            <p:cNvSpPr/>
            <p:nvPr/>
          </p:nvSpPr>
          <p:spPr>
            <a:xfrm>
              <a:off x="7230896" y="4051797"/>
              <a:ext cx="482899" cy="47845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93244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aturation sat="33000"/>
                    </a14:imgEffect>
                  </a14:imgLayer>
                </a14:imgProps>
              </a:ext>
              <a:ext uri="{28A0092B-C50C-407E-A947-70E740481C1C}">
                <a14:useLocalDpi xmlns:a14="http://schemas.microsoft.com/office/drawing/2010/main" val="0"/>
              </a:ext>
            </a:extLst>
          </a:blip>
          <a:srcRect l="-177" t="5883" r="30" b="11884"/>
          <a:stretch/>
        </p:blipFill>
        <p:spPr>
          <a:xfrm>
            <a:off x="-21515" y="-21516"/>
            <a:ext cx="12209929" cy="6927925"/>
          </a:xfrm>
          <a:prstGeom prst="rect">
            <a:avLst/>
          </a:prstGeom>
        </p:spPr>
      </p:pic>
      <p:sp>
        <p:nvSpPr>
          <p:cNvPr id="2" name="Title 1"/>
          <p:cNvSpPr>
            <a:spLocks noGrp="1"/>
          </p:cNvSpPr>
          <p:nvPr>
            <p:ph type="title"/>
          </p:nvPr>
        </p:nvSpPr>
        <p:spPr/>
        <p:txBody>
          <a:bodyPr>
            <a:noAutofit/>
          </a:bodyPr>
          <a:lstStyle/>
          <a:p>
            <a:r>
              <a:rPr lang="en-US" sz="4800" dirty="0" smtClean="0">
                <a:solidFill>
                  <a:schemeClr val="bg1"/>
                </a:solidFill>
              </a:rPr>
              <a:t>Communication</a:t>
            </a:r>
            <a:endParaRPr lang="en-US" sz="4800" dirty="0">
              <a:solidFill>
                <a:schemeClr val="bg1"/>
              </a:solidFill>
            </a:endParaRPr>
          </a:p>
        </p:txBody>
      </p:sp>
      <p:sp>
        <p:nvSpPr>
          <p:cNvPr id="26" name="Rectangle 25"/>
          <p:cNvSpPr/>
          <p:nvPr/>
        </p:nvSpPr>
        <p:spPr>
          <a:xfrm>
            <a:off x="923883" y="4634345"/>
            <a:ext cx="10276609" cy="1600200"/>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smtClean="0">
                <a:solidFill>
                  <a:prstClr val="black"/>
                </a:solidFill>
              </a:rPr>
              <a:t> </a:t>
            </a:r>
          </a:p>
        </p:txBody>
      </p:sp>
      <p:sp>
        <p:nvSpPr>
          <p:cNvPr id="27" name="Rectangle 26"/>
          <p:cNvSpPr/>
          <p:nvPr/>
        </p:nvSpPr>
        <p:spPr>
          <a:xfrm>
            <a:off x="924786" y="3695307"/>
            <a:ext cx="10276609" cy="939038"/>
          </a:xfrm>
          <a:prstGeom prst="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sz="2000" dirty="0" smtClean="0">
                <a:solidFill>
                  <a:prstClr val="black"/>
                </a:solidFill>
              </a:rPr>
              <a:t>                    IP</a:t>
            </a:r>
            <a:endParaRPr lang="en-US" sz="1600" dirty="0" smtClean="0">
              <a:solidFill>
                <a:prstClr val="black"/>
              </a:solidFill>
            </a:endParaRPr>
          </a:p>
        </p:txBody>
      </p:sp>
      <p:sp>
        <p:nvSpPr>
          <p:cNvPr id="28" name="Rectangle 27"/>
          <p:cNvSpPr/>
          <p:nvPr/>
        </p:nvSpPr>
        <p:spPr>
          <a:xfrm>
            <a:off x="924789" y="2756269"/>
            <a:ext cx="7211289" cy="939038"/>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prstClr val="white"/>
                </a:solidFill>
              </a:rPr>
              <a:t>TCP</a:t>
            </a:r>
            <a:endParaRPr lang="en-US" sz="1600" dirty="0" smtClean="0">
              <a:solidFill>
                <a:prstClr val="white"/>
              </a:solidFill>
            </a:endParaRPr>
          </a:p>
        </p:txBody>
      </p:sp>
      <p:sp>
        <p:nvSpPr>
          <p:cNvPr id="29" name="Rectangle 28"/>
          <p:cNvSpPr/>
          <p:nvPr/>
        </p:nvSpPr>
        <p:spPr>
          <a:xfrm>
            <a:off x="8136081" y="2756269"/>
            <a:ext cx="1995053" cy="939038"/>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smtClean="0">
                <a:solidFill>
                  <a:prstClr val="black"/>
                </a:solidFill>
              </a:rPr>
              <a:t>UDP</a:t>
            </a:r>
            <a:endParaRPr lang="en-US" sz="1600" dirty="0" smtClean="0">
              <a:solidFill>
                <a:prstClr val="black"/>
              </a:solidFill>
            </a:endParaRPr>
          </a:p>
        </p:txBody>
      </p:sp>
      <p:sp>
        <p:nvSpPr>
          <p:cNvPr id="30" name="Rectangle 29"/>
          <p:cNvSpPr/>
          <p:nvPr/>
        </p:nvSpPr>
        <p:spPr>
          <a:xfrm>
            <a:off x="10131137" y="2756269"/>
            <a:ext cx="1070263" cy="939038"/>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prstClr val="white"/>
                </a:solidFill>
              </a:rPr>
              <a:t>ICMP</a:t>
            </a:r>
            <a:br>
              <a:rPr lang="en-US" sz="2000" dirty="0" smtClean="0">
                <a:solidFill>
                  <a:prstClr val="white"/>
                </a:solidFill>
              </a:rPr>
            </a:br>
            <a:r>
              <a:rPr lang="en-US" sz="2000" dirty="0" smtClean="0">
                <a:solidFill>
                  <a:prstClr val="white"/>
                </a:solidFill>
              </a:rPr>
              <a:t>etc.</a:t>
            </a:r>
            <a:endParaRPr lang="en-US" sz="1600" dirty="0" smtClean="0">
              <a:solidFill>
                <a:prstClr val="white"/>
              </a:solidFill>
            </a:endParaRPr>
          </a:p>
        </p:txBody>
      </p:sp>
      <p:sp>
        <p:nvSpPr>
          <p:cNvPr id="31" name="Rectangle 30"/>
          <p:cNvSpPr/>
          <p:nvPr/>
        </p:nvSpPr>
        <p:spPr>
          <a:xfrm>
            <a:off x="924786" y="1817231"/>
            <a:ext cx="1745675" cy="939038"/>
          </a:xfrm>
          <a:prstGeom prst="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solidFill>
                  <a:prstClr val="black"/>
                </a:solidFill>
              </a:rPr>
              <a:t>HTTP/S</a:t>
            </a:r>
            <a:endParaRPr lang="en-US" sz="1600" dirty="0" smtClean="0">
              <a:solidFill>
                <a:prstClr val="black"/>
              </a:solidFill>
            </a:endParaRPr>
          </a:p>
        </p:txBody>
      </p:sp>
      <p:sp>
        <p:nvSpPr>
          <p:cNvPr id="32" name="Rectangle 31"/>
          <p:cNvSpPr/>
          <p:nvPr/>
        </p:nvSpPr>
        <p:spPr>
          <a:xfrm>
            <a:off x="2670461" y="1817231"/>
            <a:ext cx="1745675" cy="939038"/>
          </a:xfrm>
          <a:prstGeom prst="rect">
            <a:avLst/>
          </a:prstGeom>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smtClean="0">
                <a:solidFill>
                  <a:prstClr val="black"/>
                </a:solidFill>
              </a:rPr>
              <a:t>AMQP/S</a:t>
            </a:r>
            <a:endParaRPr lang="en-US" sz="1600" dirty="0" smtClean="0">
              <a:solidFill>
                <a:prstClr val="black"/>
              </a:solidFill>
            </a:endParaRPr>
          </a:p>
        </p:txBody>
      </p:sp>
      <p:sp>
        <p:nvSpPr>
          <p:cNvPr id="33" name="Rectangle 32"/>
          <p:cNvSpPr/>
          <p:nvPr/>
        </p:nvSpPr>
        <p:spPr>
          <a:xfrm>
            <a:off x="4416133" y="1817231"/>
            <a:ext cx="1745675" cy="939038"/>
          </a:xfrm>
          <a:prstGeom prst="rect">
            <a:avLst/>
          </a:prstGeom>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prstClr val="black"/>
                </a:solidFill>
              </a:rPr>
              <a:t>MQTT</a:t>
            </a:r>
          </a:p>
        </p:txBody>
      </p:sp>
      <p:sp>
        <p:nvSpPr>
          <p:cNvPr id="34" name="Rectangle 33"/>
          <p:cNvSpPr/>
          <p:nvPr/>
        </p:nvSpPr>
        <p:spPr>
          <a:xfrm>
            <a:off x="6161805" y="1817231"/>
            <a:ext cx="2452259" cy="939038"/>
          </a:xfrm>
          <a:prstGeom prst="rect">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prstClr val="white"/>
                </a:solidFill>
              </a:rPr>
              <a:t>Custom Protocols</a:t>
            </a:r>
            <a:endParaRPr lang="en-US" sz="1600" dirty="0" smtClean="0">
              <a:solidFill>
                <a:prstClr val="white"/>
              </a:solidFill>
            </a:endParaRPr>
          </a:p>
        </p:txBody>
      </p:sp>
      <p:sp>
        <p:nvSpPr>
          <p:cNvPr id="35" name="Rectangle 34"/>
          <p:cNvSpPr/>
          <p:nvPr/>
        </p:nvSpPr>
        <p:spPr>
          <a:xfrm>
            <a:off x="8614065" y="1817231"/>
            <a:ext cx="1517069" cy="939038"/>
          </a:xfrm>
          <a:prstGeom prst="rect">
            <a:avLst/>
          </a:prstGeom>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err="1" smtClean="0">
                <a:solidFill>
                  <a:prstClr val="black"/>
                </a:solidFill>
              </a:rPr>
              <a:t>CoAP</a:t>
            </a:r>
            <a:endParaRPr lang="en-US" sz="1600" dirty="0" smtClean="0">
              <a:solidFill>
                <a:prstClr val="black"/>
              </a:solidFill>
            </a:endParaRPr>
          </a:p>
        </p:txBody>
      </p:sp>
      <p:sp>
        <p:nvSpPr>
          <p:cNvPr id="37" name="Rectangle 36"/>
          <p:cNvSpPr/>
          <p:nvPr/>
        </p:nvSpPr>
        <p:spPr>
          <a:xfrm>
            <a:off x="8256506" y="5712236"/>
            <a:ext cx="2409762" cy="369332"/>
          </a:xfrm>
          <a:prstGeom prst="rect">
            <a:avLst/>
          </a:prstGeom>
        </p:spPr>
        <p:txBody>
          <a:bodyPr wrap="none">
            <a:spAutoFit/>
          </a:bodyPr>
          <a:lstStyle/>
          <a:p>
            <a:r>
              <a:rPr lang="en-US" dirty="0" err="1" smtClean="0">
                <a:solidFill>
                  <a:prstClr val="black"/>
                </a:solidFill>
              </a:rPr>
              <a:t>PowerLAN</a:t>
            </a:r>
            <a:r>
              <a:rPr lang="en-US" dirty="0" smtClean="0">
                <a:solidFill>
                  <a:prstClr val="black"/>
                </a:solidFill>
              </a:rPr>
              <a:t>/</a:t>
            </a:r>
            <a:r>
              <a:rPr lang="en-US" dirty="0" err="1" smtClean="0">
                <a:solidFill>
                  <a:prstClr val="black"/>
                </a:solidFill>
              </a:rPr>
              <a:t>Homeplug</a:t>
            </a:r>
            <a:endParaRPr lang="en-US" dirty="0">
              <a:solidFill>
                <a:prstClr val="black"/>
              </a:solidFill>
            </a:endParaRPr>
          </a:p>
        </p:txBody>
      </p:sp>
      <p:sp>
        <p:nvSpPr>
          <p:cNvPr id="38" name="Rectangle 37"/>
          <p:cNvSpPr/>
          <p:nvPr/>
        </p:nvSpPr>
        <p:spPr>
          <a:xfrm>
            <a:off x="3824224" y="5104327"/>
            <a:ext cx="2271776" cy="369332"/>
          </a:xfrm>
          <a:prstGeom prst="rect">
            <a:avLst/>
          </a:prstGeom>
        </p:spPr>
        <p:txBody>
          <a:bodyPr wrap="none">
            <a:spAutoFit/>
          </a:bodyPr>
          <a:lstStyle/>
          <a:p>
            <a:r>
              <a:rPr lang="en-US" dirty="0" err="1" smtClean="0">
                <a:solidFill>
                  <a:prstClr val="black"/>
                </a:solidFill>
              </a:rPr>
              <a:t>Zigbee</a:t>
            </a:r>
            <a:r>
              <a:rPr lang="en-US" dirty="0" smtClean="0">
                <a:solidFill>
                  <a:prstClr val="black"/>
                </a:solidFill>
              </a:rPr>
              <a:t> IEEE 802.15.4</a:t>
            </a:r>
            <a:endParaRPr lang="en-US" dirty="0">
              <a:solidFill>
                <a:prstClr val="black"/>
              </a:solidFill>
            </a:endParaRPr>
          </a:p>
        </p:txBody>
      </p:sp>
      <p:sp>
        <p:nvSpPr>
          <p:cNvPr id="39" name="Rectangle 38"/>
          <p:cNvSpPr/>
          <p:nvPr/>
        </p:nvSpPr>
        <p:spPr>
          <a:xfrm>
            <a:off x="4638162" y="5660932"/>
            <a:ext cx="2125454" cy="369332"/>
          </a:xfrm>
          <a:prstGeom prst="rect">
            <a:avLst/>
          </a:prstGeom>
        </p:spPr>
        <p:txBody>
          <a:bodyPr wrap="none">
            <a:spAutoFit/>
          </a:bodyPr>
          <a:lstStyle/>
          <a:p>
            <a:r>
              <a:rPr lang="en-US" dirty="0" smtClean="0">
                <a:solidFill>
                  <a:prstClr val="black"/>
                </a:solidFill>
              </a:rPr>
              <a:t>Ethernet IEEE 802.3</a:t>
            </a:r>
            <a:endParaRPr lang="en-US" dirty="0">
              <a:solidFill>
                <a:prstClr val="black"/>
              </a:solidFill>
            </a:endParaRPr>
          </a:p>
        </p:txBody>
      </p:sp>
      <p:sp>
        <p:nvSpPr>
          <p:cNvPr id="40" name="Rectangle 39"/>
          <p:cNvSpPr/>
          <p:nvPr/>
        </p:nvSpPr>
        <p:spPr>
          <a:xfrm>
            <a:off x="1315406" y="5673783"/>
            <a:ext cx="1943161" cy="369332"/>
          </a:xfrm>
          <a:prstGeom prst="rect">
            <a:avLst/>
          </a:prstGeom>
        </p:spPr>
        <p:txBody>
          <a:bodyPr wrap="none">
            <a:spAutoFit/>
          </a:bodyPr>
          <a:lstStyle/>
          <a:p>
            <a:r>
              <a:rPr lang="en-US" dirty="0" err="1" smtClean="0">
                <a:solidFill>
                  <a:prstClr val="black"/>
                </a:solidFill>
              </a:rPr>
              <a:t>WiFi</a:t>
            </a:r>
            <a:r>
              <a:rPr lang="en-US" dirty="0" smtClean="0">
                <a:solidFill>
                  <a:prstClr val="black"/>
                </a:solidFill>
              </a:rPr>
              <a:t> IEEE 802.11x</a:t>
            </a:r>
            <a:endParaRPr lang="en-US" dirty="0">
              <a:solidFill>
                <a:prstClr val="black"/>
              </a:solidFill>
            </a:endParaRPr>
          </a:p>
        </p:txBody>
      </p:sp>
      <p:sp>
        <p:nvSpPr>
          <p:cNvPr id="41" name="Rectangle 40"/>
          <p:cNvSpPr/>
          <p:nvPr/>
        </p:nvSpPr>
        <p:spPr>
          <a:xfrm>
            <a:off x="1315406" y="4834932"/>
            <a:ext cx="2374240" cy="369332"/>
          </a:xfrm>
          <a:prstGeom prst="rect">
            <a:avLst/>
          </a:prstGeom>
        </p:spPr>
        <p:txBody>
          <a:bodyPr wrap="none">
            <a:spAutoFit/>
          </a:bodyPr>
          <a:lstStyle/>
          <a:p>
            <a:r>
              <a:rPr lang="en-US" dirty="0" smtClean="0">
                <a:solidFill>
                  <a:prstClr val="black"/>
                </a:solidFill>
              </a:rPr>
              <a:t>GSM/GPRS/HSPA/LTE</a:t>
            </a:r>
            <a:endParaRPr lang="en-US" dirty="0">
              <a:solidFill>
                <a:prstClr val="black"/>
              </a:solidFill>
            </a:endParaRPr>
          </a:p>
        </p:txBody>
      </p:sp>
      <p:sp>
        <p:nvSpPr>
          <p:cNvPr id="42" name="Rectangle 41"/>
          <p:cNvSpPr/>
          <p:nvPr/>
        </p:nvSpPr>
        <p:spPr>
          <a:xfrm>
            <a:off x="6582628" y="4793671"/>
            <a:ext cx="1288430" cy="369332"/>
          </a:xfrm>
          <a:prstGeom prst="rect">
            <a:avLst/>
          </a:prstGeom>
        </p:spPr>
        <p:txBody>
          <a:bodyPr wrap="none">
            <a:spAutoFit/>
          </a:bodyPr>
          <a:lstStyle/>
          <a:p>
            <a:r>
              <a:rPr lang="en-US" dirty="0" smtClean="0">
                <a:solidFill>
                  <a:prstClr val="black"/>
                </a:solidFill>
              </a:rPr>
              <a:t>Weightless</a:t>
            </a:r>
            <a:endParaRPr lang="en-US" dirty="0">
              <a:solidFill>
                <a:prstClr val="black"/>
              </a:solidFill>
            </a:endParaRPr>
          </a:p>
        </p:txBody>
      </p:sp>
      <p:sp>
        <p:nvSpPr>
          <p:cNvPr id="43" name="Rectangle 42"/>
          <p:cNvSpPr/>
          <p:nvPr/>
        </p:nvSpPr>
        <p:spPr>
          <a:xfrm>
            <a:off x="7113914" y="5293390"/>
            <a:ext cx="2564933" cy="369332"/>
          </a:xfrm>
          <a:prstGeom prst="rect">
            <a:avLst/>
          </a:prstGeom>
        </p:spPr>
        <p:txBody>
          <a:bodyPr wrap="none">
            <a:spAutoFit/>
          </a:bodyPr>
          <a:lstStyle/>
          <a:p>
            <a:r>
              <a:rPr lang="en-US" dirty="0" smtClean="0">
                <a:solidFill>
                  <a:prstClr val="black"/>
                </a:solidFill>
              </a:rPr>
              <a:t>Bluetooth IEEE 802.15.1</a:t>
            </a:r>
            <a:endParaRPr lang="en-US" dirty="0">
              <a:solidFill>
                <a:prstClr val="black"/>
              </a:solidFill>
            </a:endParaRPr>
          </a:p>
        </p:txBody>
      </p:sp>
      <p:sp>
        <p:nvSpPr>
          <p:cNvPr id="44" name="Rectangle 43"/>
          <p:cNvSpPr/>
          <p:nvPr/>
        </p:nvSpPr>
        <p:spPr>
          <a:xfrm>
            <a:off x="3546179" y="5722294"/>
            <a:ext cx="644215" cy="369332"/>
          </a:xfrm>
          <a:prstGeom prst="rect">
            <a:avLst/>
          </a:prstGeom>
        </p:spPr>
        <p:txBody>
          <a:bodyPr wrap="none">
            <a:spAutoFit/>
          </a:bodyPr>
          <a:lstStyle/>
          <a:p>
            <a:r>
              <a:rPr lang="en-US" dirty="0" smtClean="0">
                <a:solidFill>
                  <a:prstClr val="black"/>
                </a:solidFill>
              </a:rPr>
              <a:t>ATM</a:t>
            </a:r>
            <a:endParaRPr lang="en-US" dirty="0">
              <a:solidFill>
                <a:prstClr val="black"/>
              </a:solidFill>
            </a:endParaRPr>
          </a:p>
        </p:txBody>
      </p:sp>
      <p:sp>
        <p:nvSpPr>
          <p:cNvPr id="45" name="Rectangle 44"/>
          <p:cNvSpPr/>
          <p:nvPr/>
        </p:nvSpPr>
        <p:spPr>
          <a:xfrm>
            <a:off x="8895742" y="4793671"/>
            <a:ext cx="2213876" cy="369332"/>
          </a:xfrm>
          <a:prstGeom prst="rect">
            <a:avLst/>
          </a:prstGeom>
        </p:spPr>
        <p:txBody>
          <a:bodyPr wrap="none">
            <a:spAutoFit/>
          </a:bodyPr>
          <a:lstStyle/>
          <a:p>
            <a:r>
              <a:rPr lang="en-US" dirty="0" smtClean="0">
                <a:solidFill>
                  <a:prstClr val="black"/>
                </a:solidFill>
              </a:rPr>
              <a:t>White </a:t>
            </a:r>
            <a:r>
              <a:rPr lang="en-US" dirty="0" err="1" smtClean="0">
                <a:solidFill>
                  <a:prstClr val="black"/>
                </a:solidFill>
              </a:rPr>
              <a:t>WiFi</a:t>
            </a:r>
            <a:r>
              <a:rPr lang="en-US" dirty="0" smtClean="0">
                <a:solidFill>
                  <a:prstClr val="black"/>
                </a:solidFill>
              </a:rPr>
              <a:t> 802.11af</a:t>
            </a:r>
            <a:endParaRPr lang="en-US" dirty="0">
              <a:solidFill>
                <a:prstClr val="black"/>
              </a:solidFill>
            </a:endParaRPr>
          </a:p>
        </p:txBody>
      </p:sp>
    </p:spTree>
    <p:extLst>
      <p:ext uri="{BB962C8B-B14F-4D97-AF65-F5344CB8AC3E}">
        <p14:creationId xmlns:p14="http://schemas.microsoft.com/office/powerpoint/2010/main" val="33540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9BA2AB"/>
            </a:gs>
            <a:gs pos="32708">
              <a:srgbClr val="FEFEFE"/>
            </a:gs>
            <a:gs pos="64000">
              <a:srgbClr val="BEC0C4"/>
            </a:gs>
            <a:gs pos="83000">
              <a:srgbClr val="A6ACAF"/>
            </a:gs>
            <a:gs pos="100000">
              <a:srgbClr val="3B3B3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153150" cy="1325563"/>
          </a:xfrm>
        </p:spPr>
        <p:txBody>
          <a:bodyPr/>
          <a:lstStyle/>
          <a:p>
            <a:r>
              <a:rPr lang="en-US" dirty="0" smtClean="0"/>
              <a:t>Connectivity</a:t>
            </a:r>
            <a:endParaRPr lang="en-US" dirty="0"/>
          </a:p>
        </p:txBody>
      </p:sp>
      <p:sp>
        <p:nvSpPr>
          <p:cNvPr id="3" name="Content Placeholder 2"/>
          <p:cNvSpPr>
            <a:spLocks noGrp="1"/>
          </p:cNvSpPr>
          <p:nvPr>
            <p:ph idx="1"/>
          </p:nvPr>
        </p:nvSpPr>
        <p:spPr>
          <a:xfrm>
            <a:off x="838200" y="1825625"/>
            <a:ext cx="6038850" cy="4351338"/>
          </a:xfrm>
        </p:spPr>
        <p:txBody>
          <a:bodyPr>
            <a:normAutofit lnSpcReduction="10000"/>
          </a:bodyPr>
          <a:lstStyle/>
          <a:p>
            <a:r>
              <a:rPr lang="en-US" dirty="0" smtClean="0"/>
              <a:t>M2M’s Key Battleground</a:t>
            </a:r>
          </a:p>
          <a:p>
            <a:pPr lvl="1"/>
            <a:r>
              <a:rPr lang="en-US" dirty="0" smtClean="0"/>
              <a:t>Mobile Operators</a:t>
            </a:r>
          </a:p>
          <a:p>
            <a:pPr lvl="2"/>
            <a:r>
              <a:rPr lang="en-US" dirty="0" smtClean="0"/>
              <a:t>Public APNs via Internet</a:t>
            </a:r>
          </a:p>
          <a:p>
            <a:pPr lvl="2"/>
            <a:r>
              <a:rPr lang="en-US" dirty="0" smtClean="0"/>
              <a:t>Private APNs to private networks</a:t>
            </a:r>
          </a:p>
          <a:p>
            <a:pPr lvl="1"/>
            <a:r>
              <a:rPr lang="en-US" dirty="0" smtClean="0"/>
              <a:t>(Analog TV) white-space radio</a:t>
            </a:r>
          </a:p>
          <a:p>
            <a:pPr lvl="1"/>
            <a:r>
              <a:rPr lang="en-US" dirty="0" smtClean="0"/>
              <a:t>Other short-/mid-range radio </a:t>
            </a:r>
          </a:p>
          <a:p>
            <a:pPr lvl="1"/>
            <a:r>
              <a:rPr lang="en-US" dirty="0" smtClean="0"/>
              <a:t>Power-line Networks</a:t>
            </a:r>
          </a:p>
          <a:p>
            <a:r>
              <a:rPr lang="en-US" dirty="0" smtClean="0"/>
              <a:t>Two fundamental models</a:t>
            </a:r>
          </a:p>
          <a:p>
            <a:pPr lvl="1"/>
            <a:r>
              <a:rPr lang="en-US" dirty="0" smtClean="0"/>
              <a:t>Datagram Messaging</a:t>
            </a:r>
          </a:p>
          <a:p>
            <a:pPr lvl="1"/>
            <a:r>
              <a:rPr lang="en-US" dirty="0" smtClean="0"/>
              <a:t>Stream exchange </a:t>
            </a:r>
          </a:p>
          <a:p>
            <a:r>
              <a:rPr lang="en-US" dirty="0" smtClean="0"/>
              <a:t>Gateway/Bridge devices common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220" y="-1"/>
            <a:ext cx="5062780" cy="6858001"/>
          </a:xfrm>
          <a:prstGeom prst="rect">
            <a:avLst/>
          </a:prstGeom>
        </p:spPr>
      </p:pic>
    </p:spTree>
    <p:extLst>
      <p:ext uri="{BB962C8B-B14F-4D97-AF65-F5344CB8AC3E}">
        <p14:creationId xmlns:p14="http://schemas.microsoft.com/office/powerpoint/2010/main" val="10207115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extBox 5"/>
          <p:cNvSpPr txBox="1"/>
          <p:nvPr/>
        </p:nvSpPr>
        <p:spPr>
          <a:xfrm>
            <a:off x="8791575" y="-742950"/>
            <a:ext cx="2826415" cy="6247864"/>
          </a:xfrm>
          <a:prstGeom prst="rect">
            <a:avLst/>
          </a:prstGeom>
          <a:noFill/>
        </p:spPr>
        <p:txBody>
          <a:bodyPr wrap="none" rtlCol="0">
            <a:spAutoFit/>
          </a:bodyPr>
          <a:lstStyle/>
          <a:p>
            <a:r>
              <a:rPr lang="en-US" sz="40000" dirty="0" smtClean="0">
                <a:solidFill>
                  <a:srgbClr val="FFC000">
                    <a:lumMod val="60000"/>
                    <a:lumOff val="40000"/>
                  </a:srgbClr>
                </a:solidFill>
                <a:latin typeface="Segoe UI Light"/>
              </a:rPr>
              <a:t>6</a:t>
            </a:r>
            <a:endParaRPr lang="en-US" sz="40000" dirty="0">
              <a:solidFill>
                <a:srgbClr val="FFC000">
                  <a:lumMod val="60000"/>
                  <a:lumOff val="40000"/>
                </a:srgbClr>
              </a:solidFill>
              <a:latin typeface="Segoe UI Light"/>
            </a:endParaRPr>
          </a:p>
        </p:txBody>
      </p:sp>
      <p:sp>
        <p:nvSpPr>
          <p:cNvPr id="2" name="Title 1"/>
          <p:cNvSpPr>
            <a:spLocks noGrp="1"/>
          </p:cNvSpPr>
          <p:nvPr>
            <p:ph type="title"/>
          </p:nvPr>
        </p:nvSpPr>
        <p:spPr/>
        <p:txBody>
          <a:bodyPr/>
          <a:lstStyle/>
          <a:p>
            <a:r>
              <a:rPr lang="en-US" dirty="0" smtClean="0"/>
              <a:t>IPv6</a:t>
            </a:r>
            <a:endParaRPr lang="en-US" dirty="0"/>
          </a:p>
        </p:txBody>
      </p:sp>
      <p:sp>
        <p:nvSpPr>
          <p:cNvPr id="3" name="Content Placeholder 2"/>
          <p:cNvSpPr>
            <a:spLocks noGrp="1"/>
          </p:cNvSpPr>
          <p:nvPr>
            <p:ph idx="1"/>
          </p:nvPr>
        </p:nvSpPr>
        <p:spPr>
          <a:xfrm>
            <a:off x="838199" y="1825625"/>
            <a:ext cx="10972801" cy="4351338"/>
          </a:xfrm>
        </p:spPr>
        <p:txBody>
          <a:bodyPr>
            <a:normAutofit/>
          </a:bodyPr>
          <a:lstStyle/>
          <a:p>
            <a:r>
              <a:rPr lang="en-US" dirty="0" smtClean="0"/>
              <a:t>IPv6 is generally, in the M2M community, seen as the solution for the “billion devices” problem</a:t>
            </a:r>
          </a:p>
          <a:p>
            <a:pPr lvl="1"/>
            <a:r>
              <a:rPr lang="en-US" dirty="0" smtClean="0"/>
              <a:t>No address space constraints for the foreseeable future</a:t>
            </a:r>
          </a:p>
          <a:p>
            <a:pPr lvl="1"/>
            <a:r>
              <a:rPr lang="en-US" dirty="0" smtClean="0"/>
              <a:t>Eliminates the need for NAT </a:t>
            </a:r>
          </a:p>
          <a:p>
            <a:pPr lvl="1"/>
            <a:r>
              <a:rPr lang="en-US" dirty="0" smtClean="0"/>
              <a:t>Can route traffic directly to the device </a:t>
            </a:r>
          </a:p>
          <a:p>
            <a:r>
              <a:rPr lang="en-US" dirty="0" smtClean="0"/>
              <a:t>Big caveats</a:t>
            </a:r>
          </a:p>
          <a:p>
            <a:pPr lvl="1"/>
            <a:r>
              <a:rPr lang="en-US" dirty="0" smtClean="0"/>
              <a:t>Deployment is still slow, not pervasively supported</a:t>
            </a:r>
          </a:p>
          <a:p>
            <a:pPr lvl="1"/>
            <a:r>
              <a:rPr lang="en-US" dirty="0" smtClean="0"/>
              <a:t>Not a sufficient addressing solution for roaming devices at significant scale </a:t>
            </a:r>
          </a:p>
          <a:p>
            <a:pPr lvl="1"/>
            <a:r>
              <a:rPr lang="en-US" dirty="0" smtClean="0"/>
              <a:t>Actively listening network devices must be able to defend themselves</a:t>
            </a:r>
          </a:p>
        </p:txBody>
      </p:sp>
    </p:spTree>
    <p:extLst>
      <p:ext uri="{BB962C8B-B14F-4D97-AF65-F5344CB8AC3E}">
        <p14:creationId xmlns:p14="http://schemas.microsoft.com/office/powerpoint/2010/main" val="218208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p:cNvSpPr txBox="1"/>
          <p:nvPr/>
        </p:nvSpPr>
        <p:spPr>
          <a:xfrm>
            <a:off x="2857500" y="-762000"/>
            <a:ext cx="9711313" cy="6247864"/>
          </a:xfrm>
          <a:prstGeom prst="rect">
            <a:avLst/>
          </a:prstGeom>
          <a:noFill/>
        </p:spPr>
        <p:txBody>
          <a:bodyPr wrap="none" rtlCol="0">
            <a:spAutoFit/>
          </a:bodyPr>
          <a:lstStyle/>
          <a:p>
            <a:r>
              <a:rPr lang="en-US" sz="40000" dirty="0" smtClean="0">
                <a:solidFill>
                  <a:srgbClr val="ED7D31">
                    <a:lumMod val="40000"/>
                    <a:lumOff val="60000"/>
                  </a:srgbClr>
                </a:solidFill>
                <a:latin typeface="Segoe UI Light"/>
              </a:rPr>
              <a:t>VPN</a:t>
            </a:r>
            <a:endParaRPr lang="en-US" sz="40000" dirty="0">
              <a:solidFill>
                <a:srgbClr val="ED7D31">
                  <a:lumMod val="40000"/>
                  <a:lumOff val="60000"/>
                </a:srgbClr>
              </a:solidFill>
              <a:latin typeface="Segoe UI Light"/>
            </a:endParaRPr>
          </a:p>
        </p:txBody>
      </p:sp>
      <p:sp>
        <p:nvSpPr>
          <p:cNvPr id="2" name="Title 1"/>
          <p:cNvSpPr>
            <a:spLocks noGrp="1"/>
          </p:cNvSpPr>
          <p:nvPr>
            <p:ph type="title"/>
          </p:nvPr>
        </p:nvSpPr>
        <p:spPr/>
        <p:txBody>
          <a:bodyPr/>
          <a:lstStyle/>
          <a:p>
            <a:r>
              <a:rPr lang="en-US" dirty="0" smtClean="0"/>
              <a:t>VPN</a:t>
            </a:r>
            <a:endParaRPr lang="en-US" dirty="0"/>
          </a:p>
        </p:txBody>
      </p:sp>
      <p:sp>
        <p:nvSpPr>
          <p:cNvPr id="3" name="Content Placeholder 2"/>
          <p:cNvSpPr>
            <a:spLocks noGrp="1"/>
          </p:cNvSpPr>
          <p:nvPr>
            <p:ph idx="1"/>
          </p:nvPr>
        </p:nvSpPr>
        <p:spPr>
          <a:xfrm>
            <a:off x="838200" y="1825625"/>
            <a:ext cx="10515600" cy="4351338"/>
          </a:xfrm>
        </p:spPr>
        <p:txBody>
          <a:bodyPr/>
          <a:lstStyle/>
          <a:p>
            <a:r>
              <a:rPr lang="en-US" dirty="0" smtClean="0"/>
              <a:t>VPN is, in absence of IPv6, commonly seen as the solution for establishing device addressability </a:t>
            </a:r>
          </a:p>
          <a:p>
            <a:pPr lvl="1"/>
            <a:r>
              <a:rPr lang="en-US" dirty="0" smtClean="0"/>
              <a:t>Perceived as establishing a secure connectivity realm</a:t>
            </a:r>
          </a:p>
          <a:p>
            <a:pPr lvl="1"/>
            <a:r>
              <a:rPr lang="en-US" dirty="0" smtClean="0"/>
              <a:t>Reversal of traffic (inbound traffic carried via outbound connections)</a:t>
            </a:r>
          </a:p>
          <a:p>
            <a:pPr lvl="1"/>
            <a:r>
              <a:rPr lang="en-US" dirty="0" smtClean="0"/>
              <a:t>Addressability on subnet with DHCP/DNS</a:t>
            </a:r>
          </a:p>
          <a:p>
            <a:r>
              <a:rPr lang="en-US" dirty="0" smtClean="0"/>
              <a:t>Big pitfalls</a:t>
            </a:r>
          </a:p>
          <a:p>
            <a:pPr lvl="1"/>
            <a:r>
              <a:rPr lang="en-US" dirty="0" smtClean="0"/>
              <a:t>VPN is Ethernet w/ eavesdropping-proof cables. Not a security solution.</a:t>
            </a:r>
          </a:p>
          <a:p>
            <a:pPr lvl="1"/>
            <a:r>
              <a:rPr lang="en-US" dirty="0" smtClean="0"/>
              <a:t>Very expensive to scale, expensive handshake, significant overhead</a:t>
            </a:r>
          </a:p>
          <a:p>
            <a:pPr lvl="1"/>
            <a:r>
              <a:rPr lang="en-US" dirty="0"/>
              <a:t>Putting untrusted devices into a shared VPN space is </a:t>
            </a:r>
            <a:r>
              <a:rPr lang="en-US" dirty="0" smtClean="0"/>
              <a:t>security madness</a:t>
            </a:r>
          </a:p>
          <a:p>
            <a:pPr lvl="1"/>
            <a:r>
              <a:rPr lang="en-US" dirty="0"/>
              <a:t>Actively listening network devices must be able to defend </a:t>
            </a:r>
            <a:r>
              <a:rPr lang="en-US" dirty="0" smtClean="0"/>
              <a:t>themselves</a:t>
            </a:r>
          </a:p>
          <a:p>
            <a:pPr lvl="1"/>
            <a:endParaRPr lang="en-US" dirty="0" smtClean="0"/>
          </a:p>
        </p:txBody>
      </p:sp>
    </p:spTree>
    <p:extLst>
      <p:ext uri="{BB962C8B-B14F-4D97-AF65-F5344CB8AC3E}">
        <p14:creationId xmlns:p14="http://schemas.microsoft.com/office/powerpoint/2010/main" val="650617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0000"/>
            </a:gs>
            <a:gs pos="23000">
              <a:srgbClr val="FF00FF"/>
            </a:gs>
            <a:gs pos="69000">
              <a:srgbClr val="FF0000"/>
            </a:gs>
            <a:gs pos="97000">
              <a:srgbClr val="FF00FF"/>
            </a:gs>
          </a:gsLst>
          <a:lin ang="2700000" scaled="1"/>
          <a:tileRect/>
        </a:gra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581150" y="2274888"/>
            <a:ext cx="9144000" cy="2387600"/>
          </a:xfrm>
        </p:spPr>
        <p:txBody>
          <a:bodyPr anchor="ctr">
            <a:normAutofit/>
          </a:bodyPr>
          <a:lstStyle/>
          <a:p>
            <a:pPr lvl="1" algn="ctr" rtl="0">
              <a:lnSpc>
                <a:spcPct val="90000"/>
              </a:lnSpc>
              <a:spcBef>
                <a:spcPct val="0"/>
              </a:spcBef>
            </a:pPr>
            <a:r>
              <a:rPr lang="en-US" sz="4400" dirty="0" smtClean="0">
                <a:solidFill>
                  <a:schemeClr val="bg1"/>
                </a:solidFill>
                <a:latin typeface="+mn-lt"/>
              </a:rPr>
              <a:t>Actively listening network devices must be able to defend themselves</a:t>
            </a:r>
            <a:endParaRPr lang="en-US" sz="4400" dirty="0">
              <a:solidFill>
                <a:schemeClr val="bg1"/>
              </a:solidFill>
              <a:latin typeface="+mn-lt"/>
            </a:endParaRPr>
          </a:p>
        </p:txBody>
      </p:sp>
      <p:sp>
        <p:nvSpPr>
          <p:cNvPr id="6" name="Rectangle 5"/>
          <p:cNvSpPr/>
          <p:nvPr/>
        </p:nvSpPr>
        <p:spPr>
          <a:xfrm>
            <a:off x="2886075" y="5196185"/>
            <a:ext cx="6534150" cy="1015663"/>
          </a:xfrm>
          <a:prstGeom prst="rect">
            <a:avLst/>
          </a:prstGeom>
        </p:spPr>
        <p:txBody>
          <a:bodyPr wrap="square">
            <a:spAutoFit/>
          </a:bodyPr>
          <a:lstStyle/>
          <a:p>
            <a:pPr algn="ctr"/>
            <a:r>
              <a:rPr lang="de-DE" sz="2000" dirty="0">
                <a:solidFill>
                  <a:prstClr val="white"/>
                </a:solidFill>
              </a:rPr>
              <a:t>Triage </a:t>
            </a:r>
            <a:r>
              <a:rPr lang="de-DE" sz="2000" dirty="0" err="1">
                <a:solidFill>
                  <a:prstClr val="white"/>
                </a:solidFill>
              </a:rPr>
              <a:t>Legitimate</a:t>
            </a:r>
            <a:r>
              <a:rPr lang="de-DE" sz="2000" dirty="0">
                <a:solidFill>
                  <a:prstClr val="white"/>
                </a:solidFill>
              </a:rPr>
              <a:t> </a:t>
            </a:r>
            <a:r>
              <a:rPr lang="de-DE" sz="2000" dirty="0" err="1">
                <a:solidFill>
                  <a:prstClr val="white"/>
                </a:solidFill>
              </a:rPr>
              <a:t>and</a:t>
            </a:r>
            <a:r>
              <a:rPr lang="de-DE" sz="2000" dirty="0">
                <a:solidFill>
                  <a:prstClr val="white"/>
                </a:solidFill>
              </a:rPr>
              <a:t> </a:t>
            </a:r>
            <a:r>
              <a:rPr lang="de-DE" sz="2000" dirty="0" err="1">
                <a:solidFill>
                  <a:prstClr val="white"/>
                </a:solidFill>
              </a:rPr>
              <a:t>Illegitimate</a:t>
            </a:r>
            <a:r>
              <a:rPr lang="de-DE" sz="2000" dirty="0">
                <a:solidFill>
                  <a:prstClr val="white"/>
                </a:solidFill>
              </a:rPr>
              <a:t> Connections/Traffic</a:t>
            </a:r>
          </a:p>
          <a:p>
            <a:pPr algn="ctr"/>
            <a:r>
              <a:rPr lang="de-DE" sz="2000" dirty="0">
                <a:solidFill>
                  <a:prstClr val="white"/>
                </a:solidFill>
              </a:rPr>
              <a:t>Capture </a:t>
            </a:r>
            <a:r>
              <a:rPr lang="de-DE" sz="2000" dirty="0" err="1">
                <a:solidFill>
                  <a:prstClr val="white"/>
                </a:solidFill>
              </a:rPr>
              <a:t>and</a:t>
            </a:r>
            <a:r>
              <a:rPr lang="de-DE" sz="2000" dirty="0">
                <a:solidFill>
                  <a:prstClr val="white"/>
                </a:solidFill>
              </a:rPr>
              <a:t> Share Security-</a:t>
            </a:r>
            <a:r>
              <a:rPr lang="de-DE" sz="2000" dirty="0" err="1">
                <a:solidFill>
                  <a:prstClr val="white"/>
                </a:solidFill>
              </a:rPr>
              <a:t>Related</a:t>
            </a:r>
            <a:r>
              <a:rPr lang="de-DE" sz="2000" dirty="0">
                <a:solidFill>
                  <a:prstClr val="white"/>
                </a:solidFill>
              </a:rPr>
              <a:t> </a:t>
            </a:r>
            <a:r>
              <a:rPr lang="de-DE" sz="2000" dirty="0" err="1">
                <a:solidFill>
                  <a:prstClr val="white"/>
                </a:solidFill>
              </a:rPr>
              <a:t>Incidents</a:t>
            </a:r>
            <a:endParaRPr lang="de-DE" sz="2000" dirty="0">
              <a:solidFill>
                <a:prstClr val="white"/>
              </a:solidFill>
            </a:endParaRPr>
          </a:p>
          <a:p>
            <a:pPr algn="ctr"/>
            <a:r>
              <a:rPr lang="de-DE" sz="2000" dirty="0" err="1">
                <a:solidFill>
                  <a:prstClr val="white"/>
                </a:solidFill>
              </a:rPr>
              <a:t>Retain</a:t>
            </a:r>
            <a:r>
              <a:rPr lang="de-DE" sz="2000" dirty="0">
                <a:solidFill>
                  <a:prstClr val="white"/>
                </a:solidFill>
              </a:rPr>
              <a:t> Operational </a:t>
            </a:r>
            <a:r>
              <a:rPr lang="de-DE" sz="2000" dirty="0" err="1">
                <a:solidFill>
                  <a:prstClr val="white"/>
                </a:solidFill>
              </a:rPr>
              <a:t>Health</a:t>
            </a:r>
            <a:r>
              <a:rPr lang="de-DE" sz="2000" dirty="0">
                <a:solidFill>
                  <a:prstClr val="white"/>
                </a:solidFill>
              </a:rPr>
              <a:t> </a:t>
            </a:r>
            <a:r>
              <a:rPr lang="de-DE" sz="2000" dirty="0" err="1">
                <a:solidFill>
                  <a:prstClr val="white"/>
                </a:solidFill>
              </a:rPr>
              <a:t>During</a:t>
            </a:r>
            <a:r>
              <a:rPr lang="de-DE" sz="2000" dirty="0">
                <a:solidFill>
                  <a:prstClr val="white"/>
                </a:solidFill>
              </a:rPr>
              <a:t> </a:t>
            </a:r>
            <a:r>
              <a:rPr lang="de-DE" sz="2000" dirty="0" err="1">
                <a:solidFill>
                  <a:prstClr val="white"/>
                </a:solidFill>
              </a:rPr>
              <a:t>Incidents</a:t>
            </a:r>
            <a:endParaRPr lang="en-US" sz="2000" dirty="0">
              <a:solidFill>
                <a:prstClr val="white"/>
              </a:solidFill>
            </a:endParaRPr>
          </a:p>
        </p:txBody>
      </p:sp>
    </p:spTree>
    <p:extLst>
      <p:ext uri="{BB962C8B-B14F-4D97-AF65-F5344CB8AC3E}">
        <p14:creationId xmlns:p14="http://schemas.microsoft.com/office/powerpoint/2010/main" val="436250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5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32" name="Left Arrow 31"/>
          <p:cNvSpPr/>
          <p:nvPr/>
        </p:nvSpPr>
        <p:spPr>
          <a:xfrm>
            <a:off x="4844392" y="3687011"/>
            <a:ext cx="420864" cy="382183"/>
          </a:xfrm>
          <a:prstGeom prst="leftArrow">
            <a:avLst>
              <a:gd name="adj1" fmla="val 2507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Left Arrow 35"/>
          <p:cNvSpPr/>
          <p:nvPr/>
        </p:nvSpPr>
        <p:spPr>
          <a:xfrm>
            <a:off x="8209964" y="3689623"/>
            <a:ext cx="420864" cy="382183"/>
          </a:xfrm>
          <a:prstGeom prst="leftArrow">
            <a:avLst>
              <a:gd name="adj1" fmla="val 2507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smtClean="0"/>
              <a:t>Service Assisted Connectivity</a:t>
            </a:r>
            <a:endParaRPr lang="en-US" dirty="0"/>
          </a:p>
        </p:txBody>
      </p:sp>
      <p:grpSp>
        <p:nvGrpSpPr>
          <p:cNvPr id="6" name="Group 5"/>
          <p:cNvGrpSpPr/>
          <p:nvPr/>
        </p:nvGrpSpPr>
        <p:grpSpPr>
          <a:xfrm>
            <a:off x="9626128" y="3562306"/>
            <a:ext cx="636822" cy="636822"/>
            <a:chOff x="609600" y="502508"/>
            <a:chExt cx="395416" cy="395416"/>
          </a:xfrm>
        </p:grpSpPr>
        <p:sp>
          <p:nvSpPr>
            <p:cNvPr id="7" name="Rectangle 6"/>
            <p:cNvSpPr/>
            <p:nvPr/>
          </p:nvSpPr>
          <p:spPr>
            <a:xfrm>
              <a:off x="609600" y="502508"/>
              <a:ext cx="395416" cy="39541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prstClr val="white"/>
                </a:solidFill>
              </a:endParaRPr>
            </a:p>
          </p:txBody>
        </p:sp>
        <p:sp>
          <p:nvSpPr>
            <p:cNvPr id="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27" tIns="45714" rIns="91427" bIns="45714" numCol="1" anchor="t" anchorCtr="0" compatLnSpc="1">
              <a:prstTxWarp prst="textNoShape">
                <a:avLst/>
              </a:prstTxWarp>
            </a:bodyPr>
            <a:lstStyle/>
            <a:p>
              <a:pPr defTabSz="685345"/>
              <a:endParaRPr lang="en-US" sz="1400">
                <a:solidFill>
                  <a:prstClr val="white"/>
                </a:solidFill>
              </a:endParaRPr>
            </a:p>
          </p:txBody>
        </p:sp>
      </p:grpSp>
      <p:sp>
        <p:nvSpPr>
          <p:cNvPr id="9" name="Rectangular Callout 8"/>
          <p:cNvSpPr/>
          <p:nvPr/>
        </p:nvSpPr>
        <p:spPr>
          <a:xfrm>
            <a:off x="7199775" y="1810463"/>
            <a:ext cx="2721102" cy="975239"/>
          </a:xfrm>
          <a:prstGeom prst="wedgeRectCallout">
            <a:avLst>
              <a:gd name="adj1" fmla="val -3447"/>
              <a:gd name="adj2" fmla="val 1358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prstClr val="black"/>
                </a:solidFill>
              </a:rPr>
              <a:t>Connections are device-initiated and outbound (like VPN)</a:t>
            </a:r>
            <a:endParaRPr lang="en-US" dirty="0">
              <a:solidFill>
                <a:prstClr val="black"/>
              </a:solidFill>
            </a:endParaRPr>
          </a:p>
        </p:txBody>
      </p:sp>
      <p:sp>
        <p:nvSpPr>
          <p:cNvPr id="11" name="Rectangle 10"/>
          <p:cNvSpPr/>
          <p:nvPr/>
        </p:nvSpPr>
        <p:spPr>
          <a:xfrm>
            <a:off x="6336406" y="1690688"/>
            <a:ext cx="5306096" cy="461063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5422006" y="3057640"/>
            <a:ext cx="1828800" cy="1659323"/>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en-US" dirty="0" smtClean="0">
                <a:solidFill>
                  <a:prstClr val="white"/>
                </a:solidFill>
              </a:rPr>
              <a:t>NAT/FW Device (Router)</a:t>
            </a:r>
            <a:endParaRPr lang="en-US" dirty="0">
              <a:solidFill>
                <a:prstClr val="white"/>
              </a:solidFill>
            </a:endParaRPr>
          </a:p>
        </p:txBody>
      </p:sp>
      <p:sp>
        <p:nvSpPr>
          <p:cNvPr id="12" name="TextBox 11"/>
          <p:cNvSpPr txBox="1"/>
          <p:nvPr/>
        </p:nvSpPr>
        <p:spPr>
          <a:xfrm>
            <a:off x="6336406" y="5899248"/>
            <a:ext cx="1011431" cy="369332"/>
          </a:xfrm>
          <a:prstGeom prst="rect">
            <a:avLst/>
          </a:prstGeom>
          <a:noFill/>
        </p:spPr>
        <p:txBody>
          <a:bodyPr wrap="none" rtlCol="0">
            <a:spAutoFit/>
          </a:bodyPr>
          <a:lstStyle/>
          <a:p>
            <a:r>
              <a:rPr lang="en-US" dirty="0" smtClean="0">
                <a:solidFill>
                  <a:prstClr val="black"/>
                </a:solidFill>
              </a:rPr>
              <a:t>IPv4 NAT</a:t>
            </a:r>
            <a:endParaRPr lang="en-US" dirty="0">
              <a:solidFill>
                <a:prstClr val="black"/>
              </a:solidFill>
            </a:endParaRPr>
          </a:p>
        </p:txBody>
      </p:sp>
      <p:cxnSp>
        <p:nvCxnSpPr>
          <p:cNvPr id="14" name="Straight Connector 13"/>
          <p:cNvCxnSpPr>
            <a:stCxn id="27" idx="3"/>
            <a:endCxn id="7" idx="1"/>
          </p:cNvCxnSpPr>
          <p:nvPr/>
        </p:nvCxnSpPr>
        <p:spPr>
          <a:xfrm flipV="1">
            <a:off x="7089820" y="3880717"/>
            <a:ext cx="2536308" cy="1"/>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249734" y="3412395"/>
            <a:ext cx="1506828" cy="93664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solidFill>
              </a:rPr>
              <a:t>Service Gateway</a:t>
            </a:r>
            <a:endParaRPr lang="en-US" dirty="0">
              <a:solidFill>
                <a:prstClr val="black"/>
              </a:solidFill>
            </a:endParaRPr>
          </a:p>
        </p:txBody>
      </p:sp>
      <p:sp>
        <p:nvSpPr>
          <p:cNvPr id="20" name="Rectangle 19"/>
          <p:cNvSpPr/>
          <p:nvPr/>
        </p:nvSpPr>
        <p:spPr>
          <a:xfrm>
            <a:off x="740191" y="3589926"/>
            <a:ext cx="1828800" cy="5815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prstClr val="black"/>
                </a:solidFill>
              </a:rPr>
              <a:t>Client</a:t>
            </a:r>
            <a:endParaRPr lang="en-US" dirty="0">
              <a:solidFill>
                <a:prstClr val="black"/>
              </a:solidFill>
            </a:endParaRPr>
          </a:p>
        </p:txBody>
      </p:sp>
      <p:sp>
        <p:nvSpPr>
          <p:cNvPr id="22" name="Rectangle 21"/>
          <p:cNvSpPr/>
          <p:nvPr/>
        </p:nvSpPr>
        <p:spPr>
          <a:xfrm>
            <a:off x="525046" y="1810463"/>
            <a:ext cx="2424694" cy="130500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prstClr val="white"/>
                </a:solidFill>
              </a:rPr>
              <a:t>DNS</a:t>
            </a:r>
            <a:br>
              <a:rPr lang="en-US" dirty="0" smtClean="0">
                <a:solidFill>
                  <a:prstClr val="white"/>
                </a:solidFill>
              </a:rPr>
            </a:br>
            <a:r>
              <a:rPr lang="en-US" dirty="0" smtClean="0">
                <a:solidFill>
                  <a:prstClr val="white"/>
                </a:solidFill>
              </a:rPr>
              <a:t>+</a:t>
            </a:r>
          </a:p>
          <a:p>
            <a:pPr algn="ctr"/>
            <a:r>
              <a:rPr lang="en-US" dirty="0" smtClean="0">
                <a:solidFill>
                  <a:prstClr val="white"/>
                </a:solidFill>
              </a:rPr>
              <a:t>Device Mapped via </a:t>
            </a:r>
            <a:r>
              <a:rPr lang="en-US" dirty="0" err="1" smtClean="0">
                <a:solidFill>
                  <a:prstClr val="white"/>
                </a:solidFill>
              </a:rPr>
              <a:t>Mplx</a:t>
            </a:r>
            <a:r>
              <a:rPr lang="en-US" dirty="0" smtClean="0">
                <a:solidFill>
                  <a:prstClr val="white"/>
                </a:solidFill>
              </a:rPr>
              <a:t> Protocol or Port</a:t>
            </a:r>
            <a:endParaRPr lang="en-US" dirty="0">
              <a:solidFill>
                <a:prstClr val="white"/>
              </a:solidFill>
            </a:endParaRPr>
          </a:p>
        </p:txBody>
      </p:sp>
      <p:cxnSp>
        <p:nvCxnSpPr>
          <p:cNvPr id="24" name="Straight Arrow Connector 23"/>
          <p:cNvCxnSpPr>
            <a:stCxn id="22" idx="3"/>
          </p:cNvCxnSpPr>
          <p:nvPr/>
        </p:nvCxnSpPr>
        <p:spPr>
          <a:xfrm>
            <a:off x="2949740" y="2462968"/>
            <a:ext cx="888231" cy="8502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8" name="Straight Connector 27"/>
          <p:cNvCxnSpPr>
            <a:stCxn id="20" idx="3"/>
            <a:endCxn id="19" idx="1"/>
          </p:cNvCxnSpPr>
          <p:nvPr/>
        </p:nvCxnSpPr>
        <p:spPr>
          <a:xfrm>
            <a:off x="2568991" y="3880718"/>
            <a:ext cx="68074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a:stCxn id="10" idx="3"/>
            <a:endCxn id="10" idx="3"/>
          </p:cNvCxnSpPr>
          <p:nvPr/>
        </p:nvCxnSpPr>
        <p:spPr>
          <a:xfrm>
            <a:off x="7250806" y="3887302"/>
            <a:ext cx="0" cy="0"/>
          </a:xfrm>
          <a:prstGeom prst="line">
            <a:avLst/>
          </a:prstGeom>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582992" y="3734934"/>
            <a:ext cx="1506828" cy="291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31" name="Straight Connector 30"/>
          <p:cNvCxnSpPr>
            <a:stCxn id="19" idx="3"/>
            <a:endCxn id="27" idx="1"/>
          </p:cNvCxnSpPr>
          <p:nvPr/>
        </p:nvCxnSpPr>
        <p:spPr>
          <a:xfrm>
            <a:off x="4756562" y="3880718"/>
            <a:ext cx="826430" cy="0"/>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39" name="Rectangular Callout 38"/>
          <p:cNvSpPr/>
          <p:nvPr/>
        </p:nvSpPr>
        <p:spPr>
          <a:xfrm>
            <a:off x="7347836" y="4957315"/>
            <a:ext cx="2278291" cy="1086880"/>
          </a:xfrm>
          <a:prstGeom prst="wedgeRectCallout">
            <a:avLst>
              <a:gd name="adj1" fmla="val -76975"/>
              <a:gd name="adj2" fmla="val -5978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prstClr val="black"/>
                </a:solidFill>
              </a:rPr>
              <a:t>Port Mapping is automatic, outbound (like VPN)</a:t>
            </a:r>
            <a:endParaRPr lang="en-US" dirty="0">
              <a:solidFill>
                <a:prstClr val="black"/>
              </a:solidFill>
            </a:endParaRPr>
          </a:p>
        </p:txBody>
      </p:sp>
      <p:sp>
        <p:nvSpPr>
          <p:cNvPr id="40" name="Rectangular Callout 39"/>
          <p:cNvSpPr/>
          <p:nvPr/>
        </p:nvSpPr>
        <p:spPr>
          <a:xfrm>
            <a:off x="9920877" y="4573787"/>
            <a:ext cx="2157773" cy="1245988"/>
          </a:xfrm>
          <a:prstGeom prst="wedgeRectCallout">
            <a:avLst>
              <a:gd name="adj1" fmla="val -43579"/>
              <a:gd name="adj2" fmla="val -8338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prstClr val="black"/>
                </a:solidFill>
              </a:rPr>
              <a:t>Device does not actively listen for unsolicited traffic </a:t>
            </a:r>
            <a:r>
              <a:rPr lang="en-US" b="1" dirty="0" smtClean="0">
                <a:solidFill>
                  <a:prstClr val="black"/>
                </a:solidFill>
              </a:rPr>
              <a:t>(unlike VPN)</a:t>
            </a:r>
            <a:endParaRPr lang="en-US" b="1" dirty="0">
              <a:solidFill>
                <a:prstClr val="black"/>
              </a:solidFill>
            </a:endParaRPr>
          </a:p>
        </p:txBody>
      </p:sp>
      <p:sp>
        <p:nvSpPr>
          <p:cNvPr id="41" name="Rectangular Callout 40"/>
          <p:cNvSpPr/>
          <p:nvPr/>
        </p:nvSpPr>
        <p:spPr>
          <a:xfrm>
            <a:off x="3262286" y="5596294"/>
            <a:ext cx="2157773" cy="975239"/>
          </a:xfrm>
          <a:prstGeom prst="wedgeRectCallout">
            <a:avLst>
              <a:gd name="adj1" fmla="val 38650"/>
              <a:gd name="adj2" fmla="val -139269"/>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solidFill>
                  <a:prstClr val="white"/>
                </a:solidFill>
              </a:rPr>
              <a:t>No inbound ports open, attack surface is minimized</a:t>
            </a:r>
            <a:endParaRPr lang="en-US" sz="1600" dirty="0">
              <a:solidFill>
                <a:prstClr val="white"/>
              </a:solidFill>
            </a:endParaRPr>
          </a:p>
        </p:txBody>
      </p:sp>
      <p:sp>
        <p:nvSpPr>
          <p:cNvPr id="42" name="Rectangular Callout 41"/>
          <p:cNvSpPr/>
          <p:nvPr/>
        </p:nvSpPr>
        <p:spPr>
          <a:xfrm>
            <a:off x="575704" y="5596294"/>
            <a:ext cx="2157773" cy="975239"/>
          </a:xfrm>
          <a:prstGeom prst="wedgeRectCallout">
            <a:avLst>
              <a:gd name="adj1" fmla="val 69801"/>
              <a:gd name="adj2" fmla="val -19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prstClr val="black"/>
                </a:solidFill>
              </a:rPr>
              <a:t>Public address, full and well defendable server platform</a:t>
            </a:r>
            <a:endParaRPr lang="en-US" sz="1600" dirty="0">
              <a:solidFill>
                <a:prstClr val="black"/>
              </a:solidFill>
            </a:endParaRPr>
          </a:p>
        </p:txBody>
      </p:sp>
      <p:grpSp>
        <p:nvGrpSpPr>
          <p:cNvPr id="46" name="Group 45"/>
          <p:cNvGrpSpPr/>
          <p:nvPr/>
        </p:nvGrpSpPr>
        <p:grpSpPr>
          <a:xfrm>
            <a:off x="3161904" y="3820803"/>
            <a:ext cx="6464224" cy="145783"/>
            <a:chOff x="3161904" y="3820803"/>
            <a:chExt cx="6464224" cy="145783"/>
          </a:xfrm>
        </p:grpSpPr>
        <p:sp>
          <p:nvSpPr>
            <p:cNvPr id="43" name="Oval 42"/>
            <p:cNvSpPr/>
            <p:nvPr/>
          </p:nvSpPr>
          <p:spPr>
            <a:xfrm>
              <a:off x="3161904" y="3820803"/>
              <a:ext cx="158797" cy="14578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cxnSp>
          <p:nvCxnSpPr>
            <p:cNvPr id="45" name="Straight Arrow Connector 44"/>
            <p:cNvCxnSpPr>
              <a:stCxn id="43" idx="6"/>
              <a:endCxn id="7" idx="1"/>
            </p:cNvCxnSpPr>
            <p:nvPr/>
          </p:nvCxnSpPr>
          <p:spPr>
            <a:xfrm flipV="1">
              <a:off x="3320701" y="3880717"/>
              <a:ext cx="6305427" cy="12978"/>
            </a:xfrm>
            <a:prstGeom prst="straightConnector1">
              <a:avLst/>
            </a:prstGeom>
            <a:ln w="34925">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2752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9" grpId="0" animBg="1"/>
      <p:bldP spid="40" grpId="0" animBg="1"/>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 y="-335942"/>
            <a:ext cx="12192000" cy="8124825"/>
          </a:xfrm>
          <a:prstGeom prst="rect">
            <a:avLst/>
          </a:prstGeom>
        </p:spPr>
      </p:pic>
      <p:sp>
        <p:nvSpPr>
          <p:cNvPr id="4" name="Rectangle 3"/>
          <p:cNvSpPr/>
          <p:nvPr/>
        </p:nvSpPr>
        <p:spPr bwMode="auto">
          <a:xfrm>
            <a:off x="1" y="-216687"/>
            <a:ext cx="12281264" cy="7691241"/>
          </a:xfrm>
          <a:prstGeom prst="rect">
            <a:avLst/>
          </a:prstGeom>
          <a:gradFill flip="none" rotWithShape="1">
            <a:gsLst>
              <a:gs pos="0">
                <a:schemeClr val="accent1">
                  <a:tint val="66000"/>
                  <a:satMod val="160000"/>
                  <a:alpha val="0"/>
                </a:schemeClr>
              </a:gs>
              <a:gs pos="50000">
                <a:schemeClr val="accent1">
                  <a:tint val="44500"/>
                  <a:satMod val="160000"/>
                  <a:alpha val="76000"/>
                </a:schemeClr>
              </a:gs>
              <a:gs pos="100000">
                <a:schemeClr val="accent1">
                  <a:tint val="23500"/>
                  <a:satMod val="16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0042" y="291548"/>
            <a:ext cx="11151917" cy="995657"/>
          </a:xfrm>
        </p:spPr>
        <p:txBody>
          <a:bodyPr/>
          <a:lstStyle/>
          <a:p>
            <a:pPr algn="ctr"/>
            <a:r>
              <a:rPr lang="en-US" sz="6470" dirty="0"/>
              <a:t>The Scalability Challenge</a:t>
            </a:r>
          </a:p>
        </p:txBody>
      </p:sp>
      <p:grpSp>
        <p:nvGrpSpPr>
          <p:cNvPr id="5" name="Group 4"/>
          <p:cNvGrpSpPr/>
          <p:nvPr/>
        </p:nvGrpSpPr>
        <p:grpSpPr>
          <a:xfrm>
            <a:off x="2151775" y="4235774"/>
            <a:ext cx="8122282" cy="1727382"/>
            <a:chOff x="1947907" y="2029095"/>
            <a:chExt cx="8285151" cy="1762020"/>
          </a:xfrm>
        </p:grpSpPr>
        <p:sp>
          <p:nvSpPr>
            <p:cNvPr id="6" name="Freeform 5"/>
            <p:cNvSpPr/>
            <p:nvPr/>
          </p:nvSpPr>
          <p:spPr>
            <a:xfrm>
              <a:off x="1947907"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Mobility</a:t>
              </a:r>
            </a:p>
          </p:txBody>
        </p:sp>
        <p:sp>
          <p:nvSpPr>
            <p:cNvPr id="7" name="Freeform 6"/>
            <p:cNvSpPr/>
            <p:nvPr/>
          </p:nvSpPr>
          <p:spPr>
            <a:xfrm>
              <a:off x="1947907" y="2374695"/>
              <a:ext cx="1236589" cy="1416420"/>
            </a:xfrm>
            <a:custGeom>
              <a:avLst/>
              <a:gdLst>
                <a:gd name="connsiteX0" fmla="*/ 0 w 1236589"/>
                <a:gd name="connsiteY0" fmla="*/ 0 h 1416420"/>
                <a:gd name="connsiteX1" fmla="*/ 1236589 w 1236589"/>
                <a:gd name="connsiteY1" fmla="*/ 0 h 1416420"/>
                <a:gd name="connsiteX2" fmla="*/ 1236589 w 1236589"/>
                <a:gd name="connsiteY2" fmla="*/ 1416420 h 1416420"/>
                <a:gd name="connsiteX3" fmla="*/ 0 w 1236589"/>
                <a:gd name="connsiteY3" fmla="*/ 1416420 h 1416420"/>
                <a:gd name="connsiteX4" fmla="*/ 0 w 1236589"/>
                <a:gd name="connsiteY4" fmla="*/ 0 h 141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1416420">
                  <a:moveTo>
                    <a:pt x="0" y="0"/>
                  </a:moveTo>
                  <a:lnTo>
                    <a:pt x="1236589" y="0"/>
                  </a:lnTo>
                  <a:lnTo>
                    <a:pt x="1236589" y="1416420"/>
                  </a:lnTo>
                  <a:lnTo>
                    <a:pt x="0" y="1416420"/>
                  </a:lnTo>
                  <a:lnTo>
                    <a:pt x="0" y="0"/>
                  </a:lnTo>
                  <a:close/>
                </a:path>
              </a:pathLst>
            </a:custGeom>
          </p:spPr>
          <p:style>
            <a:lnRef idx="1">
              <a:schemeClr val="accent1"/>
            </a:lnRef>
            <a:fillRef idx="2">
              <a:schemeClr val="accent1"/>
            </a:fillRef>
            <a:effectRef idx="1">
              <a:schemeClr val="accent1"/>
            </a:effectRef>
            <a:fontRef idx="minor">
              <a:schemeClr val="dk1">
                <a:hueOff val="0"/>
                <a:satOff val="0"/>
                <a:lumOff val="0"/>
                <a:alphaOff val="0"/>
              </a:schemeClr>
            </a:fontRef>
          </p:style>
          <p:txBody>
            <a:bodyPr spcFirstLastPara="0" vert="horz" wrap="square" lIns="62750" tIns="62750" rIns="83666" bIns="94125" numCol="1" spcCol="1270" anchor="t" anchorCtr="0">
              <a:noAutofit/>
            </a:bodyPr>
            <a:lstStyle/>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a:p>
              <a:pPr marL="112048" lvl="1" indent="-112048" defTabSz="522892">
                <a:lnSpc>
                  <a:spcPct val="90000"/>
                </a:lnSpc>
                <a:spcBef>
                  <a:spcPct val="0"/>
                </a:spcBef>
                <a:spcAft>
                  <a:spcPct val="15000"/>
                </a:spcAft>
                <a:buFontTx/>
                <a:buChar char="••"/>
              </a:pPr>
              <a:endParaRPr lang="de-DE" sz="1176" dirty="0">
                <a:solidFill>
                  <a:prstClr val="black">
                    <a:hueOff val="0"/>
                    <a:satOff val="0"/>
                    <a:lumOff val="0"/>
                    <a:alphaOff val="0"/>
                  </a:prstClr>
                </a:solidFill>
              </a:endParaRPr>
            </a:p>
          </p:txBody>
        </p:sp>
        <p:sp>
          <p:nvSpPr>
            <p:cNvPr id="8" name="Freeform 7"/>
            <p:cNvSpPr/>
            <p:nvPr/>
          </p:nvSpPr>
          <p:spPr>
            <a:xfrm>
              <a:off x="3357619"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Grids</a:t>
              </a:r>
            </a:p>
          </p:txBody>
        </p:sp>
        <p:sp>
          <p:nvSpPr>
            <p:cNvPr id="9" name="Rectangle 8"/>
            <p:cNvSpPr/>
            <p:nvPr/>
          </p:nvSpPr>
          <p:spPr>
            <a:xfrm>
              <a:off x="3357619" y="2374695"/>
              <a:ext cx="1236589" cy="1416420"/>
            </a:xfrm>
            <a:prstGeom prst="rect">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0" name="Freeform 9"/>
            <p:cNvSpPr/>
            <p:nvPr/>
          </p:nvSpPr>
          <p:spPr>
            <a:xfrm>
              <a:off x="4767332"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Homes</a:t>
              </a:r>
            </a:p>
          </p:txBody>
        </p:sp>
        <p:sp>
          <p:nvSpPr>
            <p:cNvPr id="11" name="Rectangle 10"/>
            <p:cNvSpPr/>
            <p:nvPr/>
          </p:nvSpPr>
          <p:spPr>
            <a:xfrm>
              <a:off x="4767332" y="2374695"/>
              <a:ext cx="1236589" cy="1416420"/>
            </a:xfrm>
            <a:prstGeom prst="rect">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2" name="Freeform 11"/>
            <p:cNvSpPr/>
            <p:nvPr/>
          </p:nvSpPr>
          <p:spPr>
            <a:xfrm>
              <a:off x="6177044"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Buildings</a:t>
              </a:r>
            </a:p>
          </p:txBody>
        </p:sp>
        <p:sp>
          <p:nvSpPr>
            <p:cNvPr id="13" name="Rectangle 12"/>
            <p:cNvSpPr/>
            <p:nvPr/>
          </p:nvSpPr>
          <p:spPr>
            <a:xfrm>
              <a:off x="6177044" y="2374695"/>
              <a:ext cx="1236589" cy="1416420"/>
            </a:xfrm>
            <a:prstGeom prst="rect">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4" name="Freeform 13"/>
            <p:cNvSpPr/>
            <p:nvPr/>
          </p:nvSpPr>
          <p:spPr>
            <a:xfrm>
              <a:off x="7586757"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Factory</a:t>
              </a:r>
            </a:p>
          </p:txBody>
        </p:sp>
        <p:sp>
          <p:nvSpPr>
            <p:cNvPr id="15" name="Rectangle 14"/>
            <p:cNvSpPr/>
            <p:nvPr/>
          </p:nvSpPr>
          <p:spPr>
            <a:xfrm>
              <a:off x="7586757" y="2374695"/>
              <a:ext cx="1236589" cy="1416420"/>
            </a:xfrm>
            <a:prstGeom prst="rect">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6" name="Freeform 15"/>
            <p:cNvSpPr/>
            <p:nvPr/>
          </p:nvSpPr>
          <p:spPr>
            <a:xfrm>
              <a:off x="8996469" y="2029095"/>
              <a:ext cx="1236589" cy="345600"/>
            </a:xfrm>
            <a:custGeom>
              <a:avLst/>
              <a:gdLst>
                <a:gd name="connsiteX0" fmla="*/ 0 w 1236589"/>
                <a:gd name="connsiteY0" fmla="*/ 0 h 345600"/>
                <a:gd name="connsiteX1" fmla="*/ 1236589 w 1236589"/>
                <a:gd name="connsiteY1" fmla="*/ 0 h 345600"/>
                <a:gd name="connsiteX2" fmla="*/ 1236589 w 1236589"/>
                <a:gd name="connsiteY2" fmla="*/ 345600 h 345600"/>
                <a:gd name="connsiteX3" fmla="*/ 0 w 1236589"/>
                <a:gd name="connsiteY3" fmla="*/ 345600 h 345600"/>
                <a:gd name="connsiteX4" fmla="*/ 0 w 1236589"/>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89" h="345600">
                  <a:moveTo>
                    <a:pt x="0" y="0"/>
                  </a:moveTo>
                  <a:lnTo>
                    <a:pt x="1236589" y="0"/>
                  </a:lnTo>
                  <a:lnTo>
                    <a:pt x="1236589" y="345600"/>
                  </a:lnTo>
                  <a:lnTo>
                    <a:pt x="0" y="345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6" tIns="47809" rIns="83666" bIns="47809" numCol="1" spcCol="1270" anchor="ctr" anchorCtr="0">
              <a:noAutofit/>
            </a:bodyPr>
            <a:lstStyle/>
            <a:p>
              <a:pPr algn="ctr" defTabSz="522892">
                <a:lnSpc>
                  <a:spcPct val="90000"/>
                </a:lnSpc>
                <a:spcBef>
                  <a:spcPct val="0"/>
                </a:spcBef>
                <a:spcAft>
                  <a:spcPct val="35000"/>
                </a:spcAft>
              </a:pPr>
              <a:r>
                <a:rPr lang="de-DE" sz="1176" dirty="0">
                  <a:solidFill>
                    <a:prstClr val="white"/>
                  </a:solidFill>
                </a:rPr>
                <a:t>Smart Logistics</a:t>
              </a:r>
            </a:p>
          </p:txBody>
        </p:sp>
        <p:sp>
          <p:nvSpPr>
            <p:cNvPr id="17" name="Rectangle 16"/>
            <p:cNvSpPr/>
            <p:nvPr/>
          </p:nvSpPr>
          <p:spPr>
            <a:xfrm>
              <a:off x="8996469" y="2374695"/>
              <a:ext cx="1236589" cy="1416420"/>
            </a:xfrm>
            <a:prstGeom prst="rect">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grpSp>
      <p:sp>
        <p:nvSpPr>
          <p:cNvPr id="18" name="Freeform 127"/>
          <p:cNvSpPr>
            <a:spLocks noEditPoints="1"/>
          </p:cNvSpPr>
          <p:nvPr/>
        </p:nvSpPr>
        <p:spPr bwMode="black">
          <a:xfrm>
            <a:off x="2508351" y="5278734"/>
            <a:ext cx="515990" cy="387081"/>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endParaRPr lang="en-US">
              <a:solidFill>
                <a:prstClr val="black"/>
              </a:solidFill>
            </a:endParaRPr>
          </a:p>
        </p:txBody>
      </p:sp>
      <p:pic>
        <p:nvPicPr>
          <p:cNvPr id="19" name="Picture 33" descr="C:\Users\sakuu\Documents\Ballmer WPC\AI\Home.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5289549" y="5207194"/>
            <a:ext cx="536601" cy="4586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6" descr="C:\Users\sakuu\Documents\Ballmer WPC\AI\work.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6715037" y="5150468"/>
            <a:ext cx="358230" cy="57207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131"/>
          <p:cNvSpPr>
            <a:spLocks/>
          </p:cNvSpPr>
          <p:nvPr/>
        </p:nvSpPr>
        <p:spPr bwMode="black">
          <a:xfrm>
            <a:off x="3913230" y="5278734"/>
            <a:ext cx="487430" cy="387081"/>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endParaRPr lang="en-US" sz="1600">
              <a:solidFill>
                <a:prstClr val="black"/>
              </a:solidFill>
            </a:endParaRPr>
          </a:p>
        </p:txBody>
      </p:sp>
      <p:sp>
        <p:nvSpPr>
          <p:cNvPr id="23" name="Freeform 137"/>
          <p:cNvSpPr>
            <a:spLocks/>
          </p:cNvSpPr>
          <p:nvPr/>
        </p:nvSpPr>
        <p:spPr bwMode="black">
          <a:xfrm>
            <a:off x="9506463" y="5207193"/>
            <a:ext cx="476784" cy="475623"/>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endParaRPr lang="en-US">
              <a:solidFill>
                <a:prstClr val="black"/>
              </a:solidFill>
            </a:endParaRPr>
          </a:p>
        </p:txBody>
      </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7145" y="5196999"/>
            <a:ext cx="597542" cy="448157"/>
          </a:xfrm>
          <a:prstGeom prst="rect">
            <a:avLst/>
          </a:prstGeom>
        </p:spPr>
      </p:pic>
    </p:spTree>
    <p:extLst>
      <p:ext uri="{BB962C8B-B14F-4D97-AF65-F5344CB8AC3E}">
        <p14:creationId xmlns:p14="http://schemas.microsoft.com/office/powerpoint/2010/main" val="3418318869"/>
      </p:ext>
    </p:extLst>
  </p:cSld>
  <p:clrMapOvr>
    <a:masterClrMapping/>
  </p:clrMapOvr>
  <p:transition spd="med">
    <p:push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t>… is neither really about “Things” …</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3531745343"/>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059118" y="0"/>
            <a:ext cx="4132881" cy="6858000"/>
          </a:xfrm>
          <a:prstGeom prst="rect">
            <a:avLst/>
          </a:prstGeom>
        </p:spPr>
      </p:pic>
      <p:sp>
        <p:nvSpPr>
          <p:cNvPr id="2" name="Title 1"/>
          <p:cNvSpPr>
            <a:spLocks noGrp="1"/>
          </p:cNvSpPr>
          <p:nvPr>
            <p:ph type="title"/>
          </p:nvPr>
        </p:nvSpPr>
        <p:spPr/>
        <p:txBody>
          <a:bodyPr/>
          <a:lstStyle/>
          <a:p>
            <a:r>
              <a:rPr lang="en-US" dirty="0" smtClean="0"/>
              <a:t>Web</a:t>
            </a:r>
            <a:r>
              <a:rPr lang="en-US" baseline="0" dirty="0" smtClean="0"/>
              <a:t> Scale – Millions of Users!</a:t>
            </a:r>
            <a:endParaRPr lang="en-US" dirty="0"/>
          </a:p>
        </p:txBody>
      </p:sp>
      <p:sp>
        <p:nvSpPr>
          <p:cNvPr id="3" name="Content Placeholder 2"/>
          <p:cNvSpPr>
            <a:spLocks noGrp="1"/>
          </p:cNvSpPr>
          <p:nvPr>
            <p:ph idx="1"/>
          </p:nvPr>
        </p:nvSpPr>
        <p:spPr>
          <a:xfrm>
            <a:off x="609600" y="1600201"/>
            <a:ext cx="7279037" cy="4525963"/>
          </a:xfrm>
        </p:spPr>
        <p:txBody>
          <a:bodyPr>
            <a:normAutofit lnSpcReduction="10000"/>
          </a:bodyPr>
          <a:lstStyle/>
          <a:p>
            <a:r>
              <a:rPr lang="en-US" dirty="0" smtClean="0"/>
              <a:t>But obviously not concurrent:</a:t>
            </a:r>
          </a:p>
          <a:p>
            <a:pPr lvl="1"/>
            <a:r>
              <a:rPr lang="en-US" dirty="0" smtClean="0"/>
              <a:t>Frequency of Visits?</a:t>
            </a:r>
          </a:p>
          <a:p>
            <a:pPr lvl="1"/>
            <a:r>
              <a:rPr lang="en-US" dirty="0" smtClean="0"/>
              <a:t>Time on Site? Time On Page?</a:t>
            </a:r>
          </a:p>
          <a:p>
            <a:pPr lvl="1"/>
            <a:r>
              <a:rPr lang="en-US" dirty="0" smtClean="0"/>
              <a:t>Batch of HTTP requests per page with supplemental AJAX requests</a:t>
            </a:r>
          </a:p>
          <a:p>
            <a:pPr lvl="1"/>
            <a:r>
              <a:rPr lang="en-US" dirty="0" smtClean="0"/>
              <a:t>2-10 concurrent keep-alive connections (max idle 1-2 minutes)</a:t>
            </a:r>
          </a:p>
          <a:p>
            <a:r>
              <a:rPr lang="en-US" dirty="0" smtClean="0"/>
              <a:t>Wide variety</a:t>
            </a:r>
          </a:p>
          <a:p>
            <a:pPr lvl="1"/>
            <a:r>
              <a:rPr lang="en-US" dirty="0" smtClean="0"/>
              <a:t>Facebook vs. Fashion-Store</a:t>
            </a:r>
          </a:p>
        </p:txBody>
      </p:sp>
    </p:spTree>
    <p:extLst>
      <p:ext uri="{BB962C8B-B14F-4D97-AF65-F5344CB8AC3E}">
        <p14:creationId xmlns:p14="http://schemas.microsoft.com/office/powerpoint/2010/main" val="39541831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868350" y="0"/>
            <a:ext cx="4323650" cy="6858000"/>
          </a:xfrm>
          <a:prstGeom prst="rect">
            <a:avLst/>
          </a:prstGeom>
          <a:solidFill>
            <a:srgbClr val="ECE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App Scale – Millions of Users!</a:t>
            </a:r>
            <a:endParaRPr lang="en-US" dirty="0"/>
          </a:p>
        </p:txBody>
      </p:sp>
      <p:sp>
        <p:nvSpPr>
          <p:cNvPr id="3" name="Content Placeholder 2"/>
          <p:cNvSpPr>
            <a:spLocks noGrp="1"/>
          </p:cNvSpPr>
          <p:nvPr>
            <p:ph idx="1"/>
          </p:nvPr>
        </p:nvSpPr>
        <p:spPr>
          <a:xfrm>
            <a:off x="609600" y="1600201"/>
            <a:ext cx="7294536" cy="4525963"/>
          </a:xfrm>
        </p:spPr>
        <p:txBody>
          <a:bodyPr>
            <a:normAutofit fontScale="92500"/>
          </a:bodyPr>
          <a:lstStyle/>
          <a:p>
            <a:r>
              <a:rPr lang="en-US" dirty="0" smtClean="0"/>
              <a:t>But obviously also not concurrent</a:t>
            </a:r>
          </a:p>
          <a:p>
            <a:pPr lvl="1"/>
            <a:r>
              <a:rPr lang="en-US" dirty="0" smtClean="0"/>
              <a:t>App launches per day? (~7-8 overall per user and device)</a:t>
            </a:r>
          </a:p>
          <a:p>
            <a:pPr lvl="1"/>
            <a:r>
              <a:rPr lang="en-US" dirty="0" smtClean="0"/>
              <a:t>Local interactions vs. cloud requests? </a:t>
            </a:r>
          </a:p>
          <a:p>
            <a:pPr lvl="1"/>
            <a:r>
              <a:rPr lang="en-US" dirty="0" smtClean="0"/>
              <a:t>Frequency of cloud requests?</a:t>
            </a:r>
          </a:p>
          <a:p>
            <a:pPr lvl="1"/>
            <a:r>
              <a:rPr lang="en-US" dirty="0" smtClean="0"/>
              <a:t>Alerting via platform infrastructure</a:t>
            </a:r>
          </a:p>
          <a:p>
            <a:r>
              <a:rPr lang="en-US" dirty="0" smtClean="0"/>
              <a:t>Wide variety</a:t>
            </a:r>
          </a:p>
          <a:p>
            <a:pPr lvl="1"/>
            <a:r>
              <a:rPr lang="en-US" dirty="0" smtClean="0"/>
              <a:t>Most time spent is on Games, Social, Entertainment apps (&gt;64%), Browser %20. </a:t>
            </a:r>
            <a:endParaRPr lang="en-US" dirty="0"/>
          </a:p>
        </p:txBody>
      </p:sp>
      <p:sp>
        <p:nvSpPr>
          <p:cNvPr id="4" name="Rectangle 3"/>
          <p:cNvSpPr/>
          <p:nvPr/>
        </p:nvSpPr>
        <p:spPr>
          <a:xfrm>
            <a:off x="165315" y="6311900"/>
            <a:ext cx="7428854" cy="369332"/>
          </a:xfrm>
          <a:prstGeom prst="rect">
            <a:avLst/>
          </a:prstGeom>
        </p:spPr>
        <p:txBody>
          <a:bodyPr wrap="square">
            <a:spAutoFit/>
          </a:bodyPr>
          <a:lstStyle/>
          <a:p>
            <a:r>
              <a:rPr lang="en-US" dirty="0" smtClean="0">
                <a:solidFill>
                  <a:prstClr val="black"/>
                </a:solidFill>
              </a:rPr>
              <a:t>*Data from Flurry.com</a:t>
            </a:r>
            <a:endParaRPr lang="en-US" dirty="0">
              <a:solidFill>
                <a:prstClr val="black"/>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68350" y="1925909"/>
            <a:ext cx="4168664" cy="3095542"/>
          </a:xfrm>
          <a:prstGeom prst="rect">
            <a:avLst/>
          </a:prstGeom>
        </p:spPr>
      </p:pic>
    </p:spTree>
    <p:extLst>
      <p:ext uri="{BB962C8B-B14F-4D97-AF65-F5344CB8AC3E}">
        <p14:creationId xmlns:p14="http://schemas.microsoft.com/office/powerpoint/2010/main" val="1468317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M2M/</a:t>
            </a:r>
            <a:r>
              <a:rPr lang="en-US" dirty="0" err="1" smtClean="0"/>
              <a:t>IoT</a:t>
            </a:r>
            <a:r>
              <a:rPr lang="en-US" dirty="0" smtClean="0"/>
              <a:t> – Millions of Devices</a:t>
            </a:r>
            <a:endParaRPr lang="en-US" dirty="0"/>
          </a:p>
        </p:txBody>
      </p:sp>
      <p:sp>
        <p:nvSpPr>
          <p:cNvPr id="3" name="Content Placeholder 2"/>
          <p:cNvSpPr>
            <a:spLocks noGrp="1"/>
          </p:cNvSpPr>
          <p:nvPr>
            <p:ph idx="1"/>
          </p:nvPr>
        </p:nvSpPr>
        <p:spPr>
          <a:xfrm>
            <a:off x="609600" y="1600201"/>
            <a:ext cx="7120128" cy="4983479"/>
          </a:xfrm>
        </p:spPr>
        <p:txBody>
          <a:bodyPr>
            <a:normAutofit fontScale="92500"/>
          </a:bodyPr>
          <a:lstStyle/>
          <a:p>
            <a:r>
              <a:rPr lang="en-US" dirty="0" smtClean="0"/>
              <a:t>Concurrent!</a:t>
            </a:r>
          </a:p>
          <a:p>
            <a:r>
              <a:rPr lang="en-US" dirty="0" smtClean="0"/>
              <a:t>Telemetry</a:t>
            </a:r>
          </a:p>
          <a:p>
            <a:pPr lvl="1"/>
            <a:r>
              <a:rPr lang="en-US" dirty="0" smtClean="0"/>
              <a:t>Telemetry records per day, hour, minute, seconds?</a:t>
            </a:r>
          </a:p>
          <a:p>
            <a:pPr lvl="1"/>
            <a:r>
              <a:rPr lang="en-US" dirty="0" smtClean="0"/>
              <a:t>Frequency determines concurrency</a:t>
            </a:r>
          </a:p>
          <a:p>
            <a:pPr lvl="1"/>
            <a:r>
              <a:rPr lang="en-US" dirty="0" err="1" smtClean="0"/>
              <a:t>Lossy</a:t>
            </a:r>
            <a:r>
              <a:rPr lang="en-US" dirty="0" smtClean="0"/>
              <a:t> vs. reliable?</a:t>
            </a:r>
          </a:p>
          <a:p>
            <a:pPr lvl="1"/>
            <a:r>
              <a:rPr lang="en-US" dirty="0" smtClean="0"/>
              <a:t>HTTP vs. AMQP vs. MQTT vs. Custom</a:t>
            </a:r>
          </a:p>
          <a:p>
            <a:r>
              <a:rPr lang="en-US" dirty="0" smtClean="0"/>
              <a:t>Command and Control</a:t>
            </a:r>
          </a:p>
          <a:p>
            <a:pPr lvl="1"/>
            <a:r>
              <a:rPr lang="en-US" dirty="0" smtClean="0"/>
              <a:t>Acceptable command latency?</a:t>
            </a:r>
          </a:p>
          <a:p>
            <a:pPr lvl="1"/>
            <a:r>
              <a:rPr lang="en-US" dirty="0" smtClean="0"/>
              <a:t>Latency drives connectivity requirements</a:t>
            </a:r>
          </a:p>
        </p:txBody>
      </p:sp>
      <p:sp>
        <p:nvSpPr>
          <p:cNvPr id="8" name="Rectangle 7"/>
          <p:cNvSpPr/>
          <p:nvPr/>
        </p:nvSpPr>
        <p:spPr>
          <a:xfrm>
            <a:off x="8695604" y="487"/>
            <a:ext cx="3495532" cy="6857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8214" y="2145892"/>
            <a:ext cx="4070311" cy="3127355"/>
          </a:xfrm>
          <a:prstGeom prst="rect">
            <a:avLst/>
          </a:prstGeom>
        </p:spPr>
      </p:pic>
    </p:spTree>
    <p:extLst>
      <p:ext uri="{BB962C8B-B14F-4D97-AF65-F5344CB8AC3E}">
        <p14:creationId xmlns:p14="http://schemas.microsoft.com/office/powerpoint/2010/main" val="4246728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Capabilities</a:t>
            </a:r>
            <a:endParaRPr lang="en-US" dirty="0"/>
          </a:p>
        </p:txBody>
      </p:sp>
      <p:sp>
        <p:nvSpPr>
          <p:cNvPr id="3" name="Content Placeholder 2"/>
          <p:cNvSpPr>
            <a:spLocks noGrp="1"/>
          </p:cNvSpPr>
          <p:nvPr>
            <p:ph idx="1"/>
          </p:nvPr>
        </p:nvSpPr>
        <p:spPr>
          <a:xfrm>
            <a:off x="269242" y="1189496"/>
            <a:ext cx="8160307" cy="5376763"/>
          </a:xfrm>
        </p:spPr>
        <p:txBody>
          <a:bodyPr>
            <a:normAutofit lnSpcReduction="10000"/>
          </a:bodyPr>
          <a:lstStyle/>
          <a:p>
            <a:r>
              <a:rPr lang="en-US" dirty="0" smtClean="0"/>
              <a:t>Volume products mean miniscule price differences having huge impact</a:t>
            </a:r>
          </a:p>
          <a:p>
            <a:pPr lvl="1"/>
            <a:r>
              <a:rPr lang="en-US" dirty="0" smtClean="0"/>
              <a:t>Broad array of very special microcontrollers and communication circuits </a:t>
            </a:r>
          </a:p>
          <a:p>
            <a:pPr lvl="1"/>
            <a:r>
              <a:rPr lang="en-US" dirty="0" smtClean="0"/>
              <a:t>Microcontrollers ~$1+, Ethernet + TCP/IP ~$3+, GSM/GPRS ~$15, RF ~$3</a:t>
            </a:r>
          </a:p>
          <a:p>
            <a:r>
              <a:rPr lang="en-US" dirty="0" smtClean="0"/>
              <a:t>Physical constraints matter </a:t>
            </a:r>
          </a:p>
          <a:p>
            <a:pPr lvl="1"/>
            <a:r>
              <a:rPr lang="en-US" dirty="0" smtClean="0"/>
              <a:t>Small size footprint, minimal energy consumption</a:t>
            </a:r>
          </a:p>
          <a:p>
            <a:r>
              <a:rPr lang="en-US" dirty="0" smtClean="0"/>
              <a:t>Few </a:t>
            </a:r>
            <a:r>
              <a:rPr lang="en-US" dirty="0" err="1" smtClean="0"/>
              <a:t>KBytes</a:t>
            </a:r>
            <a:r>
              <a:rPr lang="en-US" dirty="0" smtClean="0"/>
              <a:t> of RAM and program storage are fairly common</a:t>
            </a:r>
          </a:p>
        </p:txBody>
      </p:sp>
      <p:sp>
        <p:nvSpPr>
          <p:cNvPr id="4" name="Rectangle 3"/>
          <p:cNvSpPr/>
          <p:nvPr/>
        </p:nvSpPr>
        <p:spPr>
          <a:xfrm>
            <a:off x="8695604" y="487"/>
            <a:ext cx="3495532" cy="6857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8214" y="2145892"/>
            <a:ext cx="4070311" cy="3127355"/>
          </a:xfrm>
          <a:prstGeom prst="rect">
            <a:avLst/>
          </a:prstGeom>
        </p:spPr>
      </p:pic>
    </p:spTree>
    <p:extLst>
      <p:ext uri="{BB962C8B-B14F-4D97-AF65-F5344CB8AC3E}">
        <p14:creationId xmlns:p14="http://schemas.microsoft.com/office/powerpoint/2010/main" val="2873252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lowchart: Process 85"/>
          <p:cNvSpPr/>
          <p:nvPr/>
        </p:nvSpPr>
        <p:spPr>
          <a:xfrm>
            <a:off x="5629377" y="5967085"/>
            <a:ext cx="1176845" cy="829968"/>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Customer Relationship Management</a:t>
            </a:r>
          </a:p>
        </p:txBody>
      </p:sp>
      <p:sp>
        <p:nvSpPr>
          <p:cNvPr id="87" name="Flowchart: Process 86"/>
          <p:cNvSpPr/>
          <p:nvPr/>
        </p:nvSpPr>
        <p:spPr>
          <a:xfrm>
            <a:off x="6867974" y="5956419"/>
            <a:ext cx="1178003" cy="84114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Maintenance and Dealers</a:t>
            </a:r>
          </a:p>
        </p:txBody>
      </p:sp>
      <p:sp>
        <p:nvSpPr>
          <p:cNvPr id="122" name="Flowchart: Process 121"/>
          <p:cNvSpPr/>
          <p:nvPr/>
        </p:nvSpPr>
        <p:spPr>
          <a:xfrm>
            <a:off x="4390779" y="5956419"/>
            <a:ext cx="1176845" cy="84114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Roadside Assistance</a:t>
            </a:r>
          </a:p>
        </p:txBody>
      </p:sp>
      <p:sp>
        <p:nvSpPr>
          <p:cNvPr id="123" name="Flowchart: Process 122"/>
          <p:cNvSpPr/>
          <p:nvPr/>
        </p:nvSpPr>
        <p:spPr>
          <a:xfrm>
            <a:off x="3152181" y="5942044"/>
            <a:ext cx="1176845" cy="85620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ERP</a:t>
            </a:r>
          </a:p>
        </p:txBody>
      </p:sp>
      <p:sp>
        <p:nvSpPr>
          <p:cNvPr id="110" name="Rectangle 109"/>
          <p:cNvSpPr/>
          <p:nvPr/>
        </p:nvSpPr>
        <p:spPr>
          <a:xfrm>
            <a:off x="303769" y="5819767"/>
            <a:ext cx="11779257" cy="9880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dirty="0">
              <a:solidFill>
                <a:prstClr val="white"/>
              </a:solidFill>
              <a:latin typeface="Segoe UI Light"/>
            </a:endParaRPr>
          </a:p>
        </p:txBody>
      </p:sp>
      <p:sp>
        <p:nvSpPr>
          <p:cNvPr id="104" name="Rectangle 103"/>
          <p:cNvSpPr/>
          <p:nvPr/>
        </p:nvSpPr>
        <p:spPr>
          <a:xfrm>
            <a:off x="303770" y="3484498"/>
            <a:ext cx="1334815"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a:t>
            </a:r>
            <a:br>
              <a:rPr lang="en-US" sz="1100" dirty="0">
                <a:solidFill>
                  <a:prstClr val="white"/>
                </a:solidFill>
                <a:latin typeface="Segoe UI Light"/>
              </a:rPr>
            </a:br>
            <a:r>
              <a:rPr lang="en-US" sz="1100" dirty="0">
                <a:solidFill>
                  <a:prstClr val="white"/>
                </a:solidFill>
                <a:latin typeface="Segoe UI Light"/>
              </a:rPr>
              <a:t>Fan-Out</a:t>
            </a:r>
          </a:p>
        </p:txBody>
      </p:sp>
      <p:sp>
        <p:nvSpPr>
          <p:cNvPr id="108" name="Rectangle 107"/>
          <p:cNvSpPr/>
          <p:nvPr/>
        </p:nvSpPr>
        <p:spPr>
          <a:xfrm>
            <a:off x="1663144" y="3487945"/>
            <a:ext cx="1227694"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100" dirty="0">
                <a:solidFill>
                  <a:prstClr val="black"/>
                </a:solidFill>
                <a:latin typeface="Segoe UI Light"/>
              </a:rPr>
              <a:t>Web </a:t>
            </a:r>
            <a:r>
              <a:rPr lang="en-US" sz="1100" dirty="0" err="1">
                <a:solidFill>
                  <a:prstClr val="black"/>
                </a:solidFill>
                <a:latin typeface="Segoe UI Light"/>
              </a:rPr>
              <a:t>PaaS</a:t>
            </a:r>
            <a:r>
              <a:rPr lang="en-US" sz="1100" dirty="0">
                <a:solidFill>
                  <a:prstClr val="black"/>
                </a:solidFill>
                <a:latin typeface="Segoe UI Light"/>
              </a:rPr>
              <a:t>/</a:t>
            </a:r>
            <a:r>
              <a:rPr lang="en-US" sz="1100" dirty="0" err="1">
                <a:solidFill>
                  <a:prstClr val="black"/>
                </a:solidFill>
                <a:latin typeface="Segoe UI Light"/>
              </a:rPr>
              <a:t>BaaS</a:t>
            </a:r>
            <a:endParaRPr lang="en-US" sz="1100" dirty="0">
              <a:solidFill>
                <a:prstClr val="black"/>
              </a:solidFill>
              <a:latin typeface="Segoe UI Light"/>
            </a:endParaRPr>
          </a:p>
        </p:txBody>
      </p:sp>
      <p:sp>
        <p:nvSpPr>
          <p:cNvPr id="105" name="Rectangle 104"/>
          <p:cNvSpPr/>
          <p:nvPr/>
        </p:nvSpPr>
        <p:spPr>
          <a:xfrm>
            <a:off x="3313573" y="3476961"/>
            <a:ext cx="4464928" cy="3537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Messaging</a:t>
            </a:r>
          </a:p>
        </p:txBody>
      </p:sp>
      <p:sp>
        <p:nvSpPr>
          <p:cNvPr id="103" name="Rectangle 102"/>
          <p:cNvSpPr/>
          <p:nvPr/>
        </p:nvSpPr>
        <p:spPr>
          <a:xfrm>
            <a:off x="9534085" y="3486634"/>
            <a:ext cx="1255621" cy="3537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Messaging</a:t>
            </a:r>
          </a:p>
        </p:txBody>
      </p:sp>
      <p:sp>
        <p:nvSpPr>
          <p:cNvPr id="96" name="Rectangle 95"/>
          <p:cNvSpPr/>
          <p:nvPr/>
        </p:nvSpPr>
        <p:spPr>
          <a:xfrm>
            <a:off x="10847412" y="3505496"/>
            <a:ext cx="1212361"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Fan-Out</a:t>
            </a:r>
          </a:p>
        </p:txBody>
      </p:sp>
      <p:sp>
        <p:nvSpPr>
          <p:cNvPr id="2" name="Title 1"/>
          <p:cNvSpPr>
            <a:spLocks noGrp="1"/>
          </p:cNvSpPr>
          <p:nvPr>
            <p:ph type="title"/>
          </p:nvPr>
        </p:nvSpPr>
        <p:spPr>
          <a:xfrm>
            <a:off x="503896" y="158453"/>
            <a:ext cx="10969943" cy="1143000"/>
          </a:xfrm>
        </p:spPr>
        <p:txBody>
          <a:bodyPr/>
          <a:lstStyle/>
          <a:p>
            <a:r>
              <a:rPr lang="en-US" dirty="0" smtClean="0"/>
              <a:t>Scenario Architecture – </a:t>
            </a:r>
            <a:r>
              <a:rPr lang="en-US" dirty="0" smtClean="0"/>
              <a:t>Connected Car </a:t>
            </a:r>
            <a:endParaRPr lang="en-US" dirty="0"/>
          </a:p>
        </p:txBody>
      </p:sp>
      <p:sp>
        <p:nvSpPr>
          <p:cNvPr id="4" name="Rectangle 3"/>
          <p:cNvSpPr/>
          <p:nvPr/>
        </p:nvSpPr>
        <p:spPr bwMode="auto">
          <a:xfrm>
            <a:off x="3313574" y="3060283"/>
            <a:ext cx="4461797"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Telematics Gateway</a:t>
            </a:r>
          </a:p>
        </p:txBody>
      </p:sp>
      <p:grpSp>
        <p:nvGrpSpPr>
          <p:cNvPr id="10" name="Group 9"/>
          <p:cNvGrpSpPr/>
          <p:nvPr/>
        </p:nvGrpSpPr>
        <p:grpSpPr>
          <a:xfrm>
            <a:off x="1222428" y="1582934"/>
            <a:ext cx="598974" cy="1023237"/>
            <a:chOff x="751490" y="1417637"/>
            <a:chExt cx="1045780" cy="1590423"/>
          </a:xfrm>
        </p:grpSpPr>
        <p:sp>
          <p:nvSpPr>
            <p:cNvPr id="5" name="Rounded Rectangle 4"/>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1163493"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7" name="Rounded Rectangle 6"/>
            <p:cNvSpPr/>
            <p:nvPr/>
          </p:nvSpPr>
          <p:spPr>
            <a:xfrm>
              <a:off x="819807" y="1513490"/>
              <a:ext cx="895479"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8" name="Rectangle 7"/>
            <p:cNvSpPr/>
            <p:nvPr/>
          </p:nvSpPr>
          <p:spPr>
            <a:xfrm>
              <a:off x="856856"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 name="Rectangle 8"/>
            <p:cNvSpPr/>
            <p:nvPr/>
          </p:nvSpPr>
          <p:spPr>
            <a:xfrm>
              <a:off x="1470130"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37" name="Group 36"/>
          <p:cNvGrpSpPr/>
          <p:nvPr/>
        </p:nvGrpSpPr>
        <p:grpSpPr>
          <a:xfrm>
            <a:off x="4590314" y="1603041"/>
            <a:ext cx="1742706" cy="1132633"/>
            <a:chOff x="4320346" y="1417638"/>
            <a:chExt cx="2520380" cy="1464300"/>
          </a:xfrm>
        </p:grpSpPr>
        <p:grpSp>
          <p:nvGrpSpPr>
            <p:cNvPr id="12" name="Group 11"/>
            <p:cNvGrpSpPr/>
            <p:nvPr/>
          </p:nvGrpSpPr>
          <p:grpSpPr>
            <a:xfrm>
              <a:off x="4320346" y="1417638"/>
              <a:ext cx="2520380" cy="1464300"/>
              <a:chOff x="751490" y="1417637"/>
              <a:chExt cx="1045780" cy="1590423"/>
            </a:xfrm>
          </p:grpSpPr>
          <p:sp>
            <p:nvSpPr>
              <p:cNvPr id="13" name="Rounded Rectangle 12"/>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a:xfrm>
                <a:off x="795100" y="1513490"/>
                <a:ext cx="947221"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16" name="Rectangle 15"/>
              <p:cNvSpPr/>
              <p:nvPr/>
            </p:nvSpPr>
            <p:spPr>
              <a:xfrm>
                <a:off x="9458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8" name="Rectangle 17"/>
              <p:cNvSpPr/>
              <p:nvPr/>
            </p:nvSpPr>
            <p:spPr>
              <a:xfrm>
                <a:off x="10557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9" name="Rectangle 18"/>
              <p:cNvSpPr/>
              <p:nvPr/>
            </p:nvSpPr>
            <p:spPr>
              <a:xfrm>
                <a:off x="116577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0" name="Rectangle 19"/>
              <p:cNvSpPr/>
              <p:nvPr/>
            </p:nvSpPr>
            <p:spPr>
              <a:xfrm>
                <a:off x="127574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1" name="Rectangle 20"/>
              <p:cNvSpPr/>
              <p:nvPr/>
            </p:nvSpPr>
            <p:spPr>
              <a:xfrm>
                <a:off x="13857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2" name="Rectangle 21"/>
              <p:cNvSpPr/>
              <p:nvPr/>
            </p:nvSpPr>
            <p:spPr>
              <a:xfrm>
                <a:off x="14956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sp>
          <p:nvSpPr>
            <p:cNvPr id="23" name="Oval 22"/>
            <p:cNvSpPr/>
            <p:nvPr/>
          </p:nvSpPr>
          <p:spPr>
            <a:xfrm>
              <a:off x="4493013" y="2619859"/>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4" name="Oval 23"/>
            <p:cNvSpPr/>
            <p:nvPr/>
          </p:nvSpPr>
          <p:spPr>
            <a:xfrm>
              <a:off x="6430069" y="2621753"/>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38" name="Group 37"/>
          <p:cNvGrpSpPr/>
          <p:nvPr/>
        </p:nvGrpSpPr>
        <p:grpSpPr>
          <a:xfrm>
            <a:off x="3708976" y="1277729"/>
            <a:ext cx="1331482" cy="1385306"/>
            <a:chOff x="3068494" y="1505890"/>
            <a:chExt cx="1777695" cy="1790962"/>
          </a:xfrm>
        </p:grpSpPr>
        <p:sp>
          <p:nvSpPr>
            <p:cNvPr id="36" name="Oval 35"/>
            <p:cNvSpPr/>
            <p:nvPr/>
          </p:nvSpPr>
          <p:spPr>
            <a:xfrm>
              <a:off x="3068494" y="2204945"/>
              <a:ext cx="1777695" cy="40456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26" name="Donut 25"/>
            <p:cNvSpPr/>
            <p:nvPr/>
          </p:nvSpPr>
          <p:spPr>
            <a:xfrm>
              <a:off x="3068494" y="1505890"/>
              <a:ext cx="1777695" cy="1790962"/>
            </a:xfrm>
            <a:prstGeom prst="donut">
              <a:avLst>
                <a:gd name="adj" fmla="val 758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28" name="Rectangle 27"/>
            <p:cNvSpPr/>
            <p:nvPr/>
          </p:nvSpPr>
          <p:spPr>
            <a:xfrm>
              <a:off x="3180110" y="2265787"/>
              <a:ext cx="1575454" cy="2711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31" name="Oval 30"/>
            <p:cNvSpPr/>
            <p:nvPr/>
          </p:nvSpPr>
          <p:spPr>
            <a:xfrm>
              <a:off x="3856220" y="2294164"/>
              <a:ext cx="223233" cy="214411"/>
            </a:xfrm>
            <a:prstGeom prst="ellipse">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3" name="Rectangle 32"/>
            <p:cNvSpPr/>
            <p:nvPr/>
          </p:nvSpPr>
          <p:spPr>
            <a:xfrm>
              <a:off x="4493013" y="235091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4" name="Rectangle 33"/>
            <p:cNvSpPr/>
            <p:nvPr/>
          </p:nvSpPr>
          <p:spPr>
            <a:xfrm>
              <a:off x="3217268" y="235527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5" name="Trapezoid 34"/>
            <p:cNvSpPr/>
            <p:nvPr/>
          </p:nvSpPr>
          <p:spPr>
            <a:xfrm>
              <a:off x="3818248" y="2535381"/>
              <a:ext cx="290798" cy="674478"/>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grpSp>
      <p:grpSp>
        <p:nvGrpSpPr>
          <p:cNvPr id="47" name="Group 46"/>
          <p:cNvGrpSpPr/>
          <p:nvPr/>
        </p:nvGrpSpPr>
        <p:grpSpPr>
          <a:xfrm>
            <a:off x="9027022" y="1422431"/>
            <a:ext cx="1791439" cy="1219503"/>
            <a:chOff x="8771114" y="1583646"/>
            <a:chExt cx="2572933" cy="1609047"/>
          </a:xfrm>
        </p:grpSpPr>
        <p:grpSp>
          <p:nvGrpSpPr>
            <p:cNvPr id="40" name="Group 39"/>
            <p:cNvGrpSpPr/>
            <p:nvPr/>
          </p:nvGrpSpPr>
          <p:grpSpPr>
            <a:xfrm>
              <a:off x="8964737" y="1583646"/>
              <a:ext cx="2185689" cy="1266916"/>
              <a:chOff x="751490" y="1417637"/>
              <a:chExt cx="1045780" cy="1590423"/>
            </a:xfrm>
          </p:grpSpPr>
          <p:sp>
            <p:nvSpPr>
              <p:cNvPr id="41" name="Rounded Rectangle 40"/>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43" name="Rounded Rectangle 42"/>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sp>
          <p:nvSpPr>
            <p:cNvPr id="46" name="Trapezoid 45"/>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grpSp>
        <p:nvGrpSpPr>
          <p:cNvPr id="56" name="Group 55"/>
          <p:cNvGrpSpPr/>
          <p:nvPr/>
        </p:nvGrpSpPr>
        <p:grpSpPr>
          <a:xfrm>
            <a:off x="2421290" y="1673271"/>
            <a:ext cx="703837" cy="760069"/>
            <a:chOff x="5735116" y="4639054"/>
            <a:chExt cx="860570" cy="971509"/>
          </a:xfrm>
        </p:grpSpPr>
        <p:sp>
          <p:nvSpPr>
            <p:cNvPr id="49" name="Oval 48"/>
            <p:cNvSpPr/>
            <p:nvPr/>
          </p:nvSpPr>
          <p:spPr>
            <a:xfrm>
              <a:off x="5735116" y="4639054"/>
              <a:ext cx="860570" cy="8409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2" name="Oval 51"/>
            <p:cNvSpPr/>
            <p:nvPr/>
          </p:nvSpPr>
          <p:spPr>
            <a:xfrm>
              <a:off x="5788531" y="4691252"/>
              <a:ext cx="753740" cy="73656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3" name="Oval 52"/>
            <p:cNvSpPr/>
            <p:nvPr/>
          </p:nvSpPr>
          <p:spPr>
            <a:xfrm>
              <a:off x="5849843" y="4751167"/>
              <a:ext cx="631116" cy="61673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4" name="Isosceles Triangle 53"/>
            <p:cNvSpPr/>
            <p:nvPr/>
          </p:nvSpPr>
          <p:spPr>
            <a:xfrm>
              <a:off x="6037089" y="5066975"/>
              <a:ext cx="256624" cy="54358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3"/>
              <a:endParaRPr lang="en-US" sz="1400">
                <a:solidFill>
                  <a:prstClr val="white"/>
                </a:solidFill>
              </a:endParaRPr>
            </a:p>
          </p:txBody>
        </p:sp>
        <p:sp>
          <p:nvSpPr>
            <p:cNvPr id="55" name="TextBox 54"/>
            <p:cNvSpPr txBox="1"/>
            <p:nvPr/>
          </p:nvSpPr>
          <p:spPr>
            <a:xfrm>
              <a:off x="5941944" y="4787886"/>
              <a:ext cx="435505" cy="334386"/>
            </a:xfrm>
            <a:prstGeom prst="rect">
              <a:avLst/>
            </a:prstGeom>
            <a:noFill/>
          </p:spPr>
          <p:txBody>
            <a:bodyPr wrap="none" rtlCol="0">
              <a:spAutoFit/>
            </a:bodyPr>
            <a:lstStyle/>
            <a:p>
              <a:pPr defTabSz="914363"/>
              <a:r>
                <a:rPr lang="de-DE" sz="1100" dirty="0">
                  <a:solidFill>
                    <a:prstClr val="black"/>
                  </a:solidFill>
                </a:rPr>
                <a:t>3G</a:t>
              </a:r>
              <a:endParaRPr lang="en-US" sz="1100" dirty="0">
                <a:solidFill>
                  <a:prstClr val="black"/>
                </a:solidFill>
              </a:endParaRPr>
            </a:p>
          </p:txBody>
        </p:sp>
      </p:grpSp>
      <p:sp>
        <p:nvSpPr>
          <p:cNvPr id="60" name="Rectangle 59"/>
          <p:cNvSpPr/>
          <p:nvPr/>
        </p:nvSpPr>
        <p:spPr bwMode="auto">
          <a:xfrm>
            <a:off x="303770" y="3060282"/>
            <a:ext cx="1326010"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Platform </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Up Arrow 62"/>
          <p:cNvSpPr/>
          <p:nvPr/>
        </p:nvSpPr>
        <p:spPr>
          <a:xfrm>
            <a:off x="364476" y="276742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65" name="Rectangle 64"/>
          <p:cNvSpPr/>
          <p:nvPr/>
        </p:nvSpPr>
        <p:spPr bwMode="auto">
          <a:xfrm>
            <a:off x="1670474" y="3060282"/>
            <a:ext cx="1220365"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Solution Backend</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7" name="Up-Down Arrow 66"/>
          <p:cNvSpPr/>
          <p:nvPr/>
        </p:nvSpPr>
        <p:spPr>
          <a:xfrm>
            <a:off x="1690486" y="2785114"/>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sp>
        <p:nvSpPr>
          <p:cNvPr id="69" name="Rectangle 68"/>
          <p:cNvSpPr/>
          <p:nvPr/>
        </p:nvSpPr>
        <p:spPr bwMode="auto">
          <a:xfrm>
            <a:off x="8013600" y="3060281"/>
            <a:ext cx="2776638"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Web Portal</a:t>
            </a:r>
          </a:p>
        </p:txBody>
      </p:sp>
      <p:sp>
        <p:nvSpPr>
          <p:cNvPr id="71" name="Up Arrow 70"/>
          <p:cNvSpPr/>
          <p:nvPr/>
        </p:nvSpPr>
        <p:spPr>
          <a:xfrm>
            <a:off x="10567774"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72" name="Left-Right Arrow 71"/>
          <p:cNvSpPr/>
          <p:nvPr/>
        </p:nvSpPr>
        <p:spPr>
          <a:xfrm>
            <a:off x="3447463" y="1150314"/>
            <a:ext cx="4009513" cy="118917"/>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a:t>
            </a:r>
            <a:r>
              <a:rPr lang="de-DE" sz="1050" dirty="0" err="1">
                <a:solidFill>
                  <a:prstClr val="black">
                    <a:lumMod val="85000"/>
                    <a:lumOff val="15000"/>
                  </a:prstClr>
                </a:solidFill>
              </a:rPr>
              <a:t>Vehicles</a:t>
            </a:r>
            <a:endParaRPr lang="en-US" sz="1050" dirty="0">
              <a:solidFill>
                <a:prstClr val="black">
                  <a:lumMod val="85000"/>
                  <a:lumOff val="15000"/>
                </a:prstClr>
              </a:solidFill>
            </a:endParaRPr>
          </a:p>
        </p:txBody>
      </p:sp>
      <p:sp>
        <p:nvSpPr>
          <p:cNvPr id="73" name="Left-Right Arrow 72"/>
          <p:cNvSpPr/>
          <p:nvPr/>
        </p:nvSpPr>
        <p:spPr>
          <a:xfrm>
            <a:off x="303770" y="1170599"/>
            <a:ext cx="2587069" cy="11909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Drivers</a:t>
            </a:r>
            <a:endParaRPr lang="en-US" sz="1050" dirty="0">
              <a:solidFill>
                <a:prstClr val="black">
                  <a:lumMod val="85000"/>
                  <a:lumOff val="15000"/>
                </a:prstClr>
              </a:solidFill>
            </a:endParaRPr>
          </a:p>
        </p:txBody>
      </p:sp>
      <p:sp>
        <p:nvSpPr>
          <p:cNvPr id="74" name="Rectangle 73"/>
          <p:cNvSpPr/>
          <p:nvPr/>
        </p:nvSpPr>
        <p:spPr bwMode="auto">
          <a:xfrm>
            <a:off x="10853487" y="3060281"/>
            <a:ext cx="1206286"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Windows</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Up Arrow 74"/>
          <p:cNvSpPr/>
          <p:nvPr/>
        </p:nvSpPr>
        <p:spPr>
          <a:xfrm>
            <a:off x="10864317"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76" name="Left-Right Arrow 75"/>
          <p:cNvSpPr/>
          <p:nvPr/>
        </p:nvSpPr>
        <p:spPr>
          <a:xfrm>
            <a:off x="8013599" y="1152848"/>
            <a:ext cx="4046174" cy="132103"/>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Drivers</a:t>
            </a:r>
            <a:endParaRPr lang="en-US" sz="1050" dirty="0">
              <a:solidFill>
                <a:prstClr val="black">
                  <a:lumMod val="85000"/>
                  <a:lumOff val="15000"/>
                </a:prstClr>
              </a:solidFill>
            </a:endParaRPr>
          </a:p>
        </p:txBody>
      </p:sp>
      <p:sp>
        <p:nvSpPr>
          <p:cNvPr id="77" name="Flowchart: Process 76"/>
          <p:cNvSpPr/>
          <p:nvPr/>
        </p:nvSpPr>
        <p:spPr>
          <a:xfrm>
            <a:off x="4774825" y="3859749"/>
            <a:ext cx="1531748" cy="1636437"/>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0" rtlCol="0" anchor="t"/>
          <a:lstStyle/>
          <a:p>
            <a:pPr algn="ctr" defTabSz="914363"/>
            <a:r>
              <a:rPr lang="de-DE" sz="1100" dirty="0">
                <a:solidFill>
                  <a:prstClr val="white"/>
                </a:solidFill>
                <a:latin typeface="Segoe UI Light"/>
              </a:rPr>
              <a:t>+ </a:t>
            </a:r>
            <a:r>
              <a:rPr lang="de-DE" sz="1100" dirty="0" err="1">
                <a:solidFill>
                  <a:prstClr val="white"/>
                </a:solidFill>
                <a:latin typeface="Segoe UI Light"/>
              </a:rPr>
              <a:t>Driving</a:t>
            </a:r>
            <a:r>
              <a:rPr lang="de-DE" sz="1100" dirty="0">
                <a:solidFill>
                  <a:prstClr val="white"/>
                </a:solidFill>
                <a:latin typeface="Segoe UI Light"/>
              </a:rPr>
              <a:t> </a:t>
            </a:r>
            <a:r>
              <a:rPr lang="de-DE" sz="1100" dirty="0" err="1">
                <a:solidFill>
                  <a:prstClr val="white"/>
                </a:solidFill>
                <a:latin typeface="Segoe UI Light"/>
              </a:rPr>
              <a:t>Behavior</a:t>
            </a:r>
            <a:endParaRPr lang="de-DE" sz="1100" dirty="0">
              <a:solidFill>
                <a:prstClr val="white"/>
              </a:solidFill>
              <a:latin typeface="Segoe UI Light"/>
            </a:endParaRPr>
          </a:p>
          <a:p>
            <a:pPr algn="ctr" defTabSz="914363"/>
            <a:r>
              <a:rPr lang="de-DE" sz="1100" dirty="0">
                <a:solidFill>
                  <a:prstClr val="white"/>
                </a:solidFill>
                <a:latin typeface="Segoe UI Light"/>
              </a:rPr>
              <a:t>+ </a:t>
            </a:r>
            <a:r>
              <a:rPr lang="de-DE" sz="1100" dirty="0" err="1">
                <a:solidFill>
                  <a:prstClr val="white"/>
                </a:solidFill>
                <a:latin typeface="Segoe UI Light"/>
              </a:rPr>
              <a:t>Predictive</a:t>
            </a:r>
            <a:r>
              <a:rPr lang="de-DE" sz="1100" dirty="0">
                <a:solidFill>
                  <a:prstClr val="white"/>
                </a:solidFill>
                <a:latin typeface="Segoe UI Light"/>
              </a:rPr>
              <a:t> Maintenance</a:t>
            </a:r>
          </a:p>
          <a:p>
            <a:pPr algn="ctr" defTabSz="914363"/>
            <a:r>
              <a:rPr lang="de-DE" sz="1100" dirty="0">
                <a:solidFill>
                  <a:prstClr val="white"/>
                </a:solidFill>
                <a:latin typeface="Segoe UI Light"/>
              </a:rPr>
              <a:t>+ User </a:t>
            </a:r>
            <a:r>
              <a:rPr lang="de-DE" sz="1100" dirty="0" err="1">
                <a:solidFill>
                  <a:prstClr val="white"/>
                </a:solidFill>
                <a:latin typeface="Segoe UI Light"/>
              </a:rPr>
              <a:t>Targeting</a:t>
            </a:r>
            <a:r>
              <a:rPr lang="de-DE" sz="1100" dirty="0">
                <a:solidFill>
                  <a:prstClr val="white"/>
                </a:solidFill>
                <a:latin typeface="Segoe UI Light"/>
              </a:rPr>
              <a:t> Data </a:t>
            </a:r>
            <a:br>
              <a:rPr lang="de-DE" sz="1100" dirty="0">
                <a:solidFill>
                  <a:prstClr val="white"/>
                </a:solidFill>
                <a:latin typeface="Segoe UI Light"/>
              </a:rPr>
            </a:br>
            <a:endParaRPr lang="en-US" sz="1100" dirty="0">
              <a:solidFill>
                <a:prstClr val="white"/>
              </a:solidFill>
              <a:latin typeface="Segoe UI Light"/>
            </a:endParaRPr>
          </a:p>
        </p:txBody>
      </p:sp>
      <p:sp>
        <p:nvSpPr>
          <p:cNvPr id="78" name="Down Arrow 77"/>
          <p:cNvSpPr/>
          <p:nvPr/>
        </p:nvSpPr>
        <p:spPr>
          <a:xfrm>
            <a:off x="5305578" y="3772706"/>
            <a:ext cx="474503" cy="225183"/>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82" name="Flowchart: Process 81"/>
          <p:cNvSpPr/>
          <p:nvPr/>
        </p:nvSpPr>
        <p:spPr>
          <a:xfrm>
            <a:off x="3313574" y="3859749"/>
            <a:ext cx="1453068" cy="1762099"/>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100" dirty="0">
                <a:solidFill>
                  <a:prstClr val="white"/>
                </a:solidFill>
                <a:latin typeface="Segoe UI Light"/>
              </a:rPr>
              <a:t>+ Find My Car</a:t>
            </a:r>
          </a:p>
          <a:p>
            <a:pPr algn="ctr" defTabSz="914363"/>
            <a:r>
              <a:rPr lang="en-US" sz="1100" dirty="0">
                <a:solidFill>
                  <a:prstClr val="white"/>
                </a:solidFill>
                <a:latin typeface="Segoe UI Light"/>
              </a:rPr>
              <a:t>+ Geo Fencing</a:t>
            </a:r>
          </a:p>
          <a:p>
            <a:pPr algn="ctr" defTabSz="914363"/>
            <a:r>
              <a:rPr lang="en-US" sz="1100" dirty="0">
                <a:solidFill>
                  <a:prstClr val="white"/>
                </a:solidFill>
                <a:latin typeface="Segoe UI Light"/>
              </a:rPr>
              <a:t>+ </a:t>
            </a:r>
            <a:r>
              <a:rPr lang="de-DE" sz="1100" dirty="0">
                <a:solidFill>
                  <a:prstClr val="white"/>
                </a:solidFill>
                <a:latin typeface="Segoe UI Light"/>
              </a:rPr>
              <a:t>Remote </a:t>
            </a:r>
            <a:r>
              <a:rPr lang="de-DE" sz="1100" dirty="0" err="1">
                <a:solidFill>
                  <a:prstClr val="white"/>
                </a:solidFill>
                <a:latin typeface="Segoe UI Light"/>
              </a:rPr>
              <a:t>Diagnostics</a:t>
            </a:r>
            <a:endParaRPr lang="en-US" sz="1100" dirty="0">
              <a:solidFill>
                <a:prstClr val="white"/>
              </a:solidFill>
              <a:latin typeface="Segoe UI Light"/>
            </a:endParaRPr>
          </a:p>
        </p:txBody>
      </p:sp>
      <p:sp>
        <p:nvSpPr>
          <p:cNvPr id="83" name="Down Arrow 82"/>
          <p:cNvSpPr/>
          <p:nvPr/>
        </p:nvSpPr>
        <p:spPr>
          <a:xfrm>
            <a:off x="3792888" y="3774024"/>
            <a:ext cx="450130" cy="21875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en-US" sz="1100">
              <a:solidFill>
                <a:prstClr val="white"/>
              </a:solidFill>
              <a:latin typeface="Segoe UI Light"/>
            </a:endParaRPr>
          </a:p>
        </p:txBody>
      </p:sp>
      <p:sp>
        <p:nvSpPr>
          <p:cNvPr id="84" name="Rectangle 83"/>
          <p:cNvSpPr/>
          <p:nvPr/>
        </p:nvSpPr>
        <p:spPr>
          <a:xfrm>
            <a:off x="4972582" y="4708409"/>
            <a:ext cx="1085065" cy="715094"/>
          </a:xfrm>
          <a:prstGeom prst="rect">
            <a:avLst/>
          </a:prstGeom>
          <a:solidFill>
            <a:schemeClr val="accent1">
              <a:lumMod val="40000"/>
              <a:lumOff val="60000"/>
            </a:schemeClr>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914363"/>
            <a:r>
              <a:rPr lang="de-DE" sz="1100" dirty="0">
                <a:solidFill>
                  <a:srgbClr val="1F497D">
                    <a:lumMod val="50000"/>
                  </a:srgbClr>
                </a:solidFill>
                <a:latin typeface="Segoe UI Light"/>
              </a:rPr>
              <a:t>Fleet Information Systems</a:t>
            </a:r>
            <a:endParaRPr lang="en-US" sz="1100" dirty="0">
              <a:solidFill>
                <a:srgbClr val="1F497D">
                  <a:lumMod val="50000"/>
                </a:srgbClr>
              </a:solidFill>
              <a:latin typeface="Segoe UI Light"/>
            </a:endParaRPr>
          </a:p>
        </p:txBody>
      </p:sp>
      <p:sp>
        <p:nvSpPr>
          <p:cNvPr id="85" name="Flowchart: Process 84"/>
          <p:cNvSpPr/>
          <p:nvPr/>
        </p:nvSpPr>
        <p:spPr>
          <a:xfrm>
            <a:off x="6333616" y="3858506"/>
            <a:ext cx="1453068" cy="1843256"/>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100" dirty="0">
                <a:solidFill>
                  <a:prstClr val="white"/>
                </a:solidFill>
                <a:latin typeface="Segoe UI Light"/>
              </a:rPr>
              <a:t>+ Points Of Interest</a:t>
            </a:r>
          </a:p>
          <a:p>
            <a:pPr algn="ctr" defTabSz="914363"/>
            <a:r>
              <a:rPr lang="en-US" sz="1100" dirty="0">
                <a:solidFill>
                  <a:prstClr val="white"/>
                </a:solidFill>
                <a:latin typeface="Segoe UI Light"/>
              </a:rPr>
              <a:t>+ Traffic &amp; Parking</a:t>
            </a:r>
          </a:p>
          <a:p>
            <a:pPr algn="ctr" defTabSz="914363"/>
            <a:r>
              <a:rPr lang="en-US" sz="1100" dirty="0">
                <a:solidFill>
                  <a:prstClr val="white"/>
                </a:solidFill>
                <a:latin typeface="Segoe UI Light"/>
              </a:rPr>
              <a:t>+ Seamless Navigation</a:t>
            </a:r>
          </a:p>
        </p:txBody>
      </p:sp>
      <p:grpSp>
        <p:nvGrpSpPr>
          <p:cNvPr id="68" name="Group 67"/>
          <p:cNvGrpSpPr/>
          <p:nvPr/>
        </p:nvGrpSpPr>
        <p:grpSpPr>
          <a:xfrm>
            <a:off x="6333020" y="2767428"/>
            <a:ext cx="235100" cy="990600"/>
            <a:chOff x="6331432" y="3015078"/>
            <a:chExt cx="235100" cy="990600"/>
          </a:xfrm>
        </p:grpSpPr>
        <p:sp>
          <p:nvSpPr>
            <p:cNvPr id="59" name="Up Arrow 58"/>
            <p:cNvSpPr/>
            <p:nvPr/>
          </p:nvSpPr>
          <p:spPr>
            <a:xfrm>
              <a:off x="6418908" y="301507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58" name="Down Arrow 57"/>
            <p:cNvSpPr/>
            <p:nvPr/>
          </p:nvSpPr>
          <p:spPr>
            <a:xfrm>
              <a:off x="6331432" y="3097628"/>
              <a:ext cx="154354" cy="90805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grpSp>
      <p:sp>
        <p:nvSpPr>
          <p:cNvPr id="94" name="Down Arrow 93"/>
          <p:cNvSpPr/>
          <p:nvPr/>
        </p:nvSpPr>
        <p:spPr>
          <a:xfrm>
            <a:off x="6659319" y="3766811"/>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95" name="Down Arrow 94"/>
          <p:cNvSpPr/>
          <p:nvPr/>
        </p:nvSpPr>
        <p:spPr>
          <a:xfrm rot="10800000">
            <a:off x="7038179" y="368474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91" name="Flowchart: Process 90"/>
          <p:cNvSpPr/>
          <p:nvPr/>
        </p:nvSpPr>
        <p:spPr>
          <a:xfrm>
            <a:off x="1911151" y="5582795"/>
            <a:ext cx="8674722" cy="77483"/>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a:solidFill>
                <a:prstClr val="white"/>
              </a:solidFill>
              <a:latin typeface="Segoe UI Light"/>
            </a:endParaRPr>
          </a:p>
        </p:txBody>
      </p:sp>
      <p:sp>
        <p:nvSpPr>
          <p:cNvPr id="98" name="Flowchart: Process 97"/>
          <p:cNvSpPr/>
          <p:nvPr/>
        </p:nvSpPr>
        <p:spPr>
          <a:xfrm>
            <a:off x="9132805" y="4685257"/>
            <a:ext cx="1453068" cy="975021"/>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01" name="Flowchart: Process 100"/>
          <p:cNvSpPr/>
          <p:nvPr/>
        </p:nvSpPr>
        <p:spPr>
          <a:xfrm>
            <a:off x="1062356" y="4685256"/>
            <a:ext cx="848795" cy="974729"/>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06" name="Rectangle 105"/>
          <p:cNvSpPr/>
          <p:nvPr/>
        </p:nvSpPr>
        <p:spPr>
          <a:xfrm>
            <a:off x="8013600" y="3505495"/>
            <a:ext cx="1491632"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100" dirty="0">
                <a:solidFill>
                  <a:prstClr val="black"/>
                </a:solidFill>
                <a:latin typeface="Segoe UI Light"/>
              </a:rPr>
              <a:t>Web </a:t>
            </a:r>
            <a:r>
              <a:rPr lang="en-US" sz="1100" dirty="0" err="1">
                <a:solidFill>
                  <a:prstClr val="black"/>
                </a:solidFill>
                <a:latin typeface="Segoe UI Light"/>
              </a:rPr>
              <a:t>PaaS</a:t>
            </a:r>
            <a:endParaRPr lang="en-US" sz="1100" dirty="0">
              <a:solidFill>
                <a:prstClr val="black"/>
              </a:solidFill>
              <a:latin typeface="Segoe UI Light"/>
            </a:endParaRPr>
          </a:p>
        </p:txBody>
      </p:sp>
      <p:sp>
        <p:nvSpPr>
          <p:cNvPr id="109" name="Flowchart: Process 108"/>
          <p:cNvSpPr/>
          <p:nvPr/>
        </p:nvSpPr>
        <p:spPr>
          <a:xfrm>
            <a:off x="303770" y="5691748"/>
            <a:ext cx="11768246" cy="88868"/>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1" name="Flowchart: Process 110"/>
          <p:cNvSpPr/>
          <p:nvPr/>
        </p:nvSpPr>
        <p:spPr>
          <a:xfrm>
            <a:off x="10618947" y="4685258"/>
            <a:ext cx="1453068" cy="1025972"/>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2" name="Flowchart: Process 111"/>
          <p:cNvSpPr/>
          <p:nvPr/>
        </p:nvSpPr>
        <p:spPr>
          <a:xfrm>
            <a:off x="307748" y="4685258"/>
            <a:ext cx="704738" cy="1031489"/>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3" name="Flowchart: Process 112"/>
          <p:cNvSpPr/>
          <p:nvPr/>
        </p:nvSpPr>
        <p:spPr>
          <a:xfrm>
            <a:off x="8013599" y="4685260"/>
            <a:ext cx="1094202" cy="863359"/>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5760" rIns="0" bIns="0" rtlCol="0" anchor="t"/>
          <a:lstStyle/>
          <a:p>
            <a:pPr algn="ctr" defTabSz="914363"/>
            <a:r>
              <a:rPr lang="de-DE" sz="1100" dirty="0">
                <a:solidFill>
                  <a:prstClr val="white"/>
                </a:solidFill>
                <a:latin typeface="Segoe UI Light"/>
              </a:rPr>
              <a:t/>
            </a:r>
            <a:br>
              <a:rPr lang="de-DE" sz="1100" dirty="0">
                <a:solidFill>
                  <a:prstClr val="white"/>
                </a:solidFill>
                <a:latin typeface="Segoe UI Light"/>
              </a:rPr>
            </a:br>
            <a:endParaRPr lang="en-US" sz="1100" dirty="0">
              <a:solidFill>
                <a:prstClr val="white"/>
              </a:solidFill>
              <a:latin typeface="Segoe UI Light"/>
            </a:endParaRPr>
          </a:p>
        </p:txBody>
      </p:sp>
      <p:sp>
        <p:nvSpPr>
          <p:cNvPr id="114" name="Flowchart: Process 113"/>
          <p:cNvSpPr/>
          <p:nvPr/>
        </p:nvSpPr>
        <p:spPr>
          <a:xfrm>
            <a:off x="1955133" y="4685257"/>
            <a:ext cx="923019" cy="86336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5" name="Flowchart: Process 114"/>
          <p:cNvSpPr/>
          <p:nvPr/>
        </p:nvSpPr>
        <p:spPr>
          <a:xfrm>
            <a:off x="2790331" y="5489008"/>
            <a:ext cx="5363272" cy="5961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7" name="Rectangle 116"/>
          <p:cNvSpPr/>
          <p:nvPr/>
        </p:nvSpPr>
        <p:spPr>
          <a:xfrm>
            <a:off x="3496084" y="4708409"/>
            <a:ext cx="1085065" cy="715095"/>
          </a:xfrm>
          <a:prstGeom prst="rect">
            <a:avLst/>
          </a:prstGeom>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rIns="0" rtlCol="0" anchor="ctr"/>
          <a:lstStyle/>
          <a:p>
            <a:pPr algn="ctr" defTabSz="914363"/>
            <a:r>
              <a:rPr lang="de-DE" sz="1100" dirty="0" err="1">
                <a:solidFill>
                  <a:srgbClr val="1F497D">
                    <a:lumMod val="50000"/>
                  </a:srgbClr>
                </a:solidFill>
                <a:latin typeface="Segoe UI Light"/>
              </a:rPr>
              <a:t>Vehicle</a:t>
            </a:r>
            <a:r>
              <a:rPr lang="de-DE" sz="1100" dirty="0">
                <a:solidFill>
                  <a:srgbClr val="1F497D">
                    <a:lumMod val="50000"/>
                  </a:srgbClr>
                </a:solidFill>
                <a:latin typeface="Segoe UI Light"/>
              </a:rPr>
              <a:t> Information Systems</a:t>
            </a:r>
            <a:endParaRPr lang="en-US" sz="1100" dirty="0">
              <a:solidFill>
                <a:srgbClr val="1F497D">
                  <a:lumMod val="50000"/>
                </a:srgbClr>
              </a:solidFill>
              <a:latin typeface="Segoe UI Light"/>
            </a:endParaRPr>
          </a:p>
        </p:txBody>
      </p:sp>
      <p:sp>
        <p:nvSpPr>
          <p:cNvPr id="118" name="Rectangle 117"/>
          <p:cNvSpPr/>
          <p:nvPr/>
        </p:nvSpPr>
        <p:spPr>
          <a:xfrm>
            <a:off x="6533489" y="4711030"/>
            <a:ext cx="1085065" cy="715095"/>
          </a:xfrm>
          <a:prstGeom prst="rect">
            <a:avLst/>
          </a:prstGeom>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defTabSz="914363"/>
            <a:r>
              <a:rPr lang="de-DE" sz="1100" dirty="0">
                <a:solidFill>
                  <a:srgbClr val="1F497D">
                    <a:lumMod val="50000"/>
                  </a:srgbClr>
                </a:solidFill>
                <a:latin typeface="Segoe UI Light"/>
              </a:rPr>
              <a:t>Driver Assistance Systems</a:t>
            </a:r>
            <a:endParaRPr lang="en-US" sz="1100" dirty="0">
              <a:solidFill>
                <a:srgbClr val="1F497D">
                  <a:lumMod val="50000"/>
                </a:srgbClr>
              </a:solidFill>
              <a:latin typeface="Segoe UI Light"/>
            </a:endParaRPr>
          </a:p>
        </p:txBody>
      </p:sp>
      <p:sp>
        <p:nvSpPr>
          <p:cNvPr id="97" name="Rectangle 96"/>
          <p:cNvSpPr/>
          <p:nvPr/>
        </p:nvSpPr>
        <p:spPr>
          <a:xfrm>
            <a:off x="303769" y="4005795"/>
            <a:ext cx="257438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b="1" dirty="0">
                <a:solidFill>
                  <a:prstClr val="white"/>
                </a:solidFill>
                <a:latin typeface="Segoe UI Light"/>
              </a:rPr>
              <a:t>Mobile Experience</a:t>
            </a:r>
          </a:p>
        </p:txBody>
      </p:sp>
      <p:sp>
        <p:nvSpPr>
          <p:cNvPr id="120" name="Rectangle 119"/>
          <p:cNvSpPr/>
          <p:nvPr/>
        </p:nvSpPr>
        <p:spPr>
          <a:xfrm>
            <a:off x="8013600" y="4013132"/>
            <a:ext cx="404617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b="1" dirty="0">
                <a:solidFill>
                  <a:prstClr val="white"/>
                </a:solidFill>
                <a:latin typeface="Segoe UI Light"/>
              </a:rPr>
              <a:t>Portal Experience</a:t>
            </a:r>
          </a:p>
        </p:txBody>
      </p:sp>
      <p:sp>
        <p:nvSpPr>
          <p:cNvPr id="127" name="Flowchart: Process 126"/>
          <p:cNvSpPr/>
          <p:nvPr/>
        </p:nvSpPr>
        <p:spPr>
          <a:xfrm>
            <a:off x="303769" y="5938562"/>
            <a:ext cx="2777672" cy="856203"/>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b="1" dirty="0">
                <a:solidFill>
                  <a:prstClr val="white"/>
                </a:solidFill>
                <a:latin typeface="Segoe UI Light"/>
              </a:rPr>
              <a:t>3</a:t>
            </a:r>
            <a:r>
              <a:rPr lang="en-US" sz="1100" b="1" baseline="30000" dirty="0">
                <a:solidFill>
                  <a:prstClr val="white"/>
                </a:solidFill>
                <a:latin typeface="Segoe UI Light"/>
              </a:rPr>
              <a:t>rd</a:t>
            </a:r>
            <a:r>
              <a:rPr lang="en-US" sz="1100" b="1" dirty="0">
                <a:solidFill>
                  <a:prstClr val="white"/>
                </a:solidFill>
                <a:latin typeface="Segoe UI Light"/>
              </a:rPr>
              <a:t> Party Content</a:t>
            </a:r>
            <a:r>
              <a:rPr lang="en-US" sz="1100" dirty="0">
                <a:solidFill>
                  <a:prstClr val="white"/>
                </a:solidFill>
                <a:latin typeface="Segoe UI Light"/>
              </a:rPr>
              <a:t/>
            </a:r>
            <a:br>
              <a:rPr lang="en-US" sz="1100" dirty="0">
                <a:solidFill>
                  <a:prstClr val="white"/>
                </a:solidFill>
                <a:latin typeface="Segoe UI Light"/>
              </a:rPr>
            </a:br>
            <a:r>
              <a:rPr lang="en-US" sz="1100" dirty="0">
                <a:solidFill>
                  <a:prstClr val="white"/>
                </a:solidFill>
                <a:latin typeface="Segoe UI Light"/>
              </a:rPr>
              <a:t>Points of Interest, </a:t>
            </a:r>
            <a:br>
              <a:rPr lang="en-US" sz="1100" dirty="0">
                <a:solidFill>
                  <a:prstClr val="white"/>
                </a:solidFill>
                <a:latin typeface="Segoe UI Light"/>
              </a:rPr>
            </a:br>
            <a:r>
              <a:rPr lang="en-US" sz="1100" dirty="0">
                <a:solidFill>
                  <a:prstClr val="white"/>
                </a:solidFill>
                <a:latin typeface="Segoe UI Light"/>
              </a:rPr>
              <a:t>Coupons, Easy Parking </a:t>
            </a:r>
          </a:p>
        </p:txBody>
      </p:sp>
      <p:sp>
        <p:nvSpPr>
          <p:cNvPr id="128" name="Flowchart: Process 127"/>
          <p:cNvSpPr/>
          <p:nvPr/>
        </p:nvSpPr>
        <p:spPr>
          <a:xfrm>
            <a:off x="8105825" y="5938560"/>
            <a:ext cx="3953947" cy="861074"/>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b="1" dirty="0">
                <a:solidFill>
                  <a:prstClr val="white"/>
                </a:solidFill>
                <a:latin typeface="Segoe UI Light"/>
              </a:rPr>
              <a:t>User Profiles </a:t>
            </a:r>
            <a:br>
              <a:rPr lang="en-US" sz="1100" b="1" dirty="0">
                <a:solidFill>
                  <a:prstClr val="white"/>
                </a:solidFill>
                <a:latin typeface="Segoe UI Light"/>
              </a:rPr>
            </a:br>
            <a:r>
              <a:rPr lang="en-US" sz="1100" dirty="0">
                <a:solidFill>
                  <a:prstClr val="white"/>
                </a:solidFill>
                <a:latin typeface="Segoe UI Light"/>
              </a:rPr>
              <a:t>Preferences, Entertainment</a:t>
            </a:r>
            <a:br>
              <a:rPr lang="en-US" sz="1100" dirty="0">
                <a:solidFill>
                  <a:prstClr val="white"/>
                </a:solidFill>
                <a:latin typeface="Segoe UI Light"/>
              </a:rPr>
            </a:br>
            <a:r>
              <a:rPr lang="en-US" sz="1100" dirty="0">
                <a:solidFill>
                  <a:prstClr val="white"/>
                </a:solidFill>
                <a:latin typeface="Segoe UI Light"/>
              </a:rPr>
              <a:t>Navigation Destinations, Presence</a:t>
            </a:r>
          </a:p>
        </p:txBody>
      </p:sp>
      <p:sp>
        <p:nvSpPr>
          <p:cNvPr id="130" name="Up-Down Arrow 129"/>
          <p:cNvSpPr/>
          <p:nvPr/>
        </p:nvSpPr>
        <p:spPr>
          <a:xfrm>
            <a:off x="144090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70" name="Up-Down Arrow 69"/>
          <p:cNvSpPr/>
          <p:nvPr/>
        </p:nvSpPr>
        <p:spPr>
          <a:xfrm>
            <a:off x="8242957" y="2849978"/>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2" name="Down Arrow 131"/>
          <p:cNvSpPr/>
          <p:nvPr/>
        </p:nvSpPr>
        <p:spPr>
          <a:xfrm rot="10800000">
            <a:off x="8320135" y="4676798"/>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3" name="Down Arrow 132"/>
          <p:cNvSpPr/>
          <p:nvPr/>
        </p:nvSpPr>
        <p:spPr>
          <a:xfrm rot="10800000">
            <a:off x="9608295" y="467679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4" name="Down Arrow 133"/>
          <p:cNvSpPr/>
          <p:nvPr/>
        </p:nvSpPr>
        <p:spPr>
          <a:xfrm rot="10800000">
            <a:off x="2184038" y="4679612"/>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5" name="Down Arrow 134"/>
          <p:cNvSpPr/>
          <p:nvPr/>
        </p:nvSpPr>
        <p:spPr>
          <a:xfrm rot="10800000">
            <a:off x="1246173" y="4676798"/>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6" name="Down Arrow 135"/>
          <p:cNvSpPr/>
          <p:nvPr/>
        </p:nvSpPr>
        <p:spPr>
          <a:xfrm>
            <a:off x="10904274" y="4753589"/>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7" name="Down Arrow 136"/>
          <p:cNvSpPr/>
          <p:nvPr/>
        </p:nvSpPr>
        <p:spPr>
          <a:xfrm rot="10800000">
            <a:off x="11283134" y="4671525"/>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9" name="Down Arrow 138"/>
          <p:cNvSpPr/>
          <p:nvPr/>
        </p:nvSpPr>
        <p:spPr>
          <a:xfrm>
            <a:off x="324897" y="4780138"/>
            <a:ext cx="392151"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0" name="Down Arrow 139"/>
          <p:cNvSpPr/>
          <p:nvPr/>
        </p:nvSpPr>
        <p:spPr>
          <a:xfrm rot="10800000">
            <a:off x="635661" y="4698074"/>
            <a:ext cx="392151"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2" name="Up-Down Arrow 141"/>
          <p:cNvSpPr/>
          <p:nvPr/>
        </p:nvSpPr>
        <p:spPr>
          <a:xfrm>
            <a:off x="9879537"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3" name="Up-Down Arrow 142"/>
          <p:cNvSpPr/>
          <p:nvPr/>
        </p:nvSpPr>
        <p:spPr>
          <a:xfrm>
            <a:off x="7219723"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4" name="Up-Down Arrow 143"/>
          <p:cNvSpPr/>
          <p:nvPr/>
        </p:nvSpPr>
        <p:spPr>
          <a:xfrm>
            <a:off x="4754078"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5" name="Up-Down Arrow 144"/>
          <p:cNvSpPr/>
          <p:nvPr/>
        </p:nvSpPr>
        <p:spPr>
          <a:xfrm>
            <a:off x="349304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6" name="Up-Down Arrow 145"/>
          <p:cNvSpPr/>
          <p:nvPr/>
        </p:nvSpPr>
        <p:spPr>
          <a:xfrm>
            <a:off x="5986900"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Tree>
    <p:extLst>
      <p:ext uri="{BB962C8B-B14F-4D97-AF65-F5344CB8AC3E}">
        <p14:creationId xmlns:p14="http://schemas.microsoft.com/office/powerpoint/2010/main" val="203626147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lowchart: Process 85"/>
          <p:cNvSpPr/>
          <p:nvPr/>
        </p:nvSpPr>
        <p:spPr>
          <a:xfrm>
            <a:off x="5629377" y="5967085"/>
            <a:ext cx="1176845" cy="829968"/>
          </a:xfrm>
          <a:prstGeom prst="flowChartProcess">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dirty="0">
                <a:solidFill>
                  <a:prstClr val="white">
                    <a:lumMod val="65000"/>
                  </a:prstClr>
                </a:solidFill>
              </a:rPr>
              <a:t>Customer Relationship Management</a:t>
            </a:r>
          </a:p>
        </p:txBody>
      </p:sp>
      <p:sp>
        <p:nvSpPr>
          <p:cNvPr id="87" name="Flowchart: Process 86"/>
          <p:cNvSpPr/>
          <p:nvPr/>
        </p:nvSpPr>
        <p:spPr>
          <a:xfrm>
            <a:off x="6867974" y="5956419"/>
            <a:ext cx="1178003" cy="841143"/>
          </a:xfrm>
          <a:prstGeom prst="flowChartProcess">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dirty="0">
                <a:solidFill>
                  <a:prstClr val="white">
                    <a:lumMod val="65000"/>
                  </a:prstClr>
                </a:solidFill>
              </a:rPr>
              <a:t>Maintenance and Dealers</a:t>
            </a:r>
          </a:p>
        </p:txBody>
      </p:sp>
      <p:sp>
        <p:nvSpPr>
          <p:cNvPr id="122" name="Flowchart: Process 121"/>
          <p:cNvSpPr/>
          <p:nvPr/>
        </p:nvSpPr>
        <p:spPr>
          <a:xfrm>
            <a:off x="4390779" y="5956419"/>
            <a:ext cx="1176845" cy="84114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dirty="0">
                <a:solidFill>
                  <a:prstClr val="white"/>
                </a:solidFill>
              </a:rPr>
              <a:t>Roadside Assistance</a:t>
            </a:r>
          </a:p>
        </p:txBody>
      </p:sp>
      <p:sp>
        <p:nvSpPr>
          <p:cNvPr id="123" name="Flowchart: Process 122"/>
          <p:cNvSpPr/>
          <p:nvPr/>
        </p:nvSpPr>
        <p:spPr>
          <a:xfrm>
            <a:off x="3152181" y="5942044"/>
            <a:ext cx="1176845" cy="856203"/>
          </a:xfrm>
          <a:prstGeom prst="flowChartProcess">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dirty="0">
                <a:solidFill>
                  <a:prstClr val="white">
                    <a:lumMod val="65000"/>
                  </a:prstClr>
                </a:solidFill>
              </a:rPr>
              <a:t>ERP</a:t>
            </a:r>
          </a:p>
        </p:txBody>
      </p:sp>
      <p:sp>
        <p:nvSpPr>
          <p:cNvPr id="110" name="Rectangle 109"/>
          <p:cNvSpPr/>
          <p:nvPr/>
        </p:nvSpPr>
        <p:spPr>
          <a:xfrm>
            <a:off x="303769" y="5819767"/>
            <a:ext cx="11779257" cy="9880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363"/>
            <a:endParaRPr lang="en-US" sz="1000" dirty="0">
              <a:solidFill>
                <a:prstClr val="white"/>
              </a:solidFill>
            </a:endParaRPr>
          </a:p>
        </p:txBody>
      </p:sp>
      <p:sp>
        <p:nvSpPr>
          <p:cNvPr id="104" name="Rectangle 103"/>
          <p:cNvSpPr/>
          <p:nvPr/>
        </p:nvSpPr>
        <p:spPr>
          <a:xfrm>
            <a:off x="303770" y="3484498"/>
            <a:ext cx="1334815" cy="33488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r" defTabSz="914363"/>
            <a:r>
              <a:rPr lang="en-US" sz="1000" dirty="0">
                <a:solidFill>
                  <a:prstClr val="white"/>
                </a:solidFill>
              </a:rPr>
              <a:t>Notification Hubs</a:t>
            </a:r>
          </a:p>
        </p:txBody>
      </p:sp>
      <p:sp>
        <p:nvSpPr>
          <p:cNvPr id="108" name="Rectangle 107"/>
          <p:cNvSpPr/>
          <p:nvPr/>
        </p:nvSpPr>
        <p:spPr>
          <a:xfrm>
            <a:off x="1663144" y="3487945"/>
            <a:ext cx="1227694"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000" dirty="0">
                <a:solidFill>
                  <a:prstClr val="black"/>
                </a:solidFill>
              </a:rPr>
              <a:t>Web Sites</a:t>
            </a:r>
          </a:p>
        </p:txBody>
      </p:sp>
      <p:sp>
        <p:nvSpPr>
          <p:cNvPr id="105" name="Rectangle 104"/>
          <p:cNvSpPr/>
          <p:nvPr/>
        </p:nvSpPr>
        <p:spPr>
          <a:xfrm>
            <a:off x="3313573" y="3476961"/>
            <a:ext cx="4464928" cy="35375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363"/>
            <a:r>
              <a:rPr lang="en-US" sz="1000" dirty="0">
                <a:solidFill>
                  <a:prstClr val="white"/>
                </a:solidFill>
              </a:rPr>
              <a:t>Service Bus / Device Hub </a:t>
            </a:r>
          </a:p>
        </p:txBody>
      </p:sp>
      <p:sp>
        <p:nvSpPr>
          <p:cNvPr id="103" name="Rectangle 102"/>
          <p:cNvSpPr/>
          <p:nvPr/>
        </p:nvSpPr>
        <p:spPr>
          <a:xfrm>
            <a:off x="9534085" y="3486634"/>
            <a:ext cx="1255621" cy="353750"/>
          </a:xfrm>
          <a:prstGeom prst="rect">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defTabSz="914363"/>
            <a:r>
              <a:rPr lang="en-US" sz="1000" dirty="0" err="1">
                <a:solidFill>
                  <a:prstClr val="white">
                    <a:lumMod val="65000"/>
                  </a:prstClr>
                </a:solidFill>
              </a:rPr>
              <a:t>SignalR</a:t>
            </a:r>
            <a:r>
              <a:rPr lang="en-US" sz="1000" dirty="0">
                <a:solidFill>
                  <a:prstClr val="white">
                    <a:lumMod val="65000"/>
                  </a:prstClr>
                </a:solidFill>
              </a:rPr>
              <a:t> +</a:t>
            </a:r>
            <a:br>
              <a:rPr lang="en-US" sz="1000" dirty="0">
                <a:solidFill>
                  <a:prstClr val="white">
                    <a:lumMod val="65000"/>
                  </a:prstClr>
                </a:solidFill>
              </a:rPr>
            </a:br>
            <a:r>
              <a:rPr lang="en-US" sz="1000" dirty="0">
                <a:solidFill>
                  <a:prstClr val="white">
                    <a:lumMod val="65000"/>
                  </a:prstClr>
                </a:solidFill>
              </a:rPr>
              <a:t>Service Bus</a:t>
            </a:r>
          </a:p>
        </p:txBody>
      </p:sp>
      <p:sp>
        <p:nvSpPr>
          <p:cNvPr id="96" name="Rectangle 95"/>
          <p:cNvSpPr/>
          <p:nvPr/>
        </p:nvSpPr>
        <p:spPr>
          <a:xfrm>
            <a:off x="10847412" y="3505496"/>
            <a:ext cx="1212361" cy="334889"/>
          </a:xfrm>
          <a:prstGeom prst="rect">
            <a:avLst/>
          </a:prstGeom>
          <a:solidFill>
            <a:schemeClr val="bg1">
              <a:lumMod val="85000"/>
            </a:scheme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r" defTabSz="914363"/>
            <a:r>
              <a:rPr lang="en-US" sz="1000" dirty="0">
                <a:solidFill>
                  <a:prstClr val="white">
                    <a:lumMod val="65000"/>
                  </a:prstClr>
                </a:solidFill>
              </a:rPr>
              <a:t>Notification Hubs</a:t>
            </a:r>
          </a:p>
        </p:txBody>
      </p:sp>
      <p:sp>
        <p:nvSpPr>
          <p:cNvPr id="2" name="Title 1"/>
          <p:cNvSpPr>
            <a:spLocks noGrp="1"/>
          </p:cNvSpPr>
          <p:nvPr>
            <p:ph type="title"/>
          </p:nvPr>
        </p:nvSpPr>
        <p:spPr>
          <a:xfrm>
            <a:off x="422680" y="60673"/>
            <a:ext cx="10969943" cy="1143000"/>
          </a:xfrm>
        </p:spPr>
        <p:txBody>
          <a:bodyPr/>
          <a:lstStyle/>
          <a:p>
            <a:r>
              <a:rPr lang="en-US" dirty="0" smtClean="0"/>
              <a:t>Seamless </a:t>
            </a:r>
            <a:r>
              <a:rPr lang="en-US" dirty="0" smtClean="0"/>
              <a:t>Navigation</a:t>
            </a:r>
            <a:endParaRPr lang="en-US" dirty="0"/>
          </a:p>
        </p:txBody>
      </p:sp>
      <p:sp>
        <p:nvSpPr>
          <p:cNvPr id="4" name="Rectangle 3"/>
          <p:cNvSpPr/>
          <p:nvPr/>
        </p:nvSpPr>
        <p:spPr bwMode="auto">
          <a:xfrm>
            <a:off x="3313574" y="3060283"/>
            <a:ext cx="4461797"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spc="-50" dirty="0">
                <a:gradFill>
                  <a:gsLst>
                    <a:gs pos="0">
                      <a:srgbClr val="FFFFFF"/>
                    </a:gs>
                    <a:gs pos="100000">
                      <a:srgbClr val="FFFFFF"/>
                    </a:gs>
                  </a:gsLst>
                  <a:lin ang="5400000" scaled="0"/>
                </a:gradFill>
                <a:ea typeface="Segoe UI" pitchFamily="34" charset="0"/>
                <a:cs typeface="Segoe UI" pitchFamily="34" charset="0"/>
              </a:rPr>
              <a:t>Telematics Gateway</a:t>
            </a:r>
          </a:p>
        </p:txBody>
      </p:sp>
      <p:grpSp>
        <p:nvGrpSpPr>
          <p:cNvPr id="10" name="Group 9"/>
          <p:cNvGrpSpPr/>
          <p:nvPr/>
        </p:nvGrpSpPr>
        <p:grpSpPr>
          <a:xfrm>
            <a:off x="1222428" y="1582934"/>
            <a:ext cx="598974" cy="1023237"/>
            <a:chOff x="751490" y="1417637"/>
            <a:chExt cx="1045780" cy="1590423"/>
          </a:xfrm>
        </p:grpSpPr>
        <p:sp>
          <p:nvSpPr>
            <p:cNvPr id="5" name="Rounded Rectangle 4"/>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1163493"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7" name="Rounded Rectangle 6"/>
            <p:cNvSpPr/>
            <p:nvPr/>
          </p:nvSpPr>
          <p:spPr>
            <a:xfrm>
              <a:off x="819807" y="1513490"/>
              <a:ext cx="895479"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8" name="Rectangle 7"/>
            <p:cNvSpPr/>
            <p:nvPr/>
          </p:nvSpPr>
          <p:spPr>
            <a:xfrm>
              <a:off x="856856"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 name="Rectangle 8"/>
            <p:cNvSpPr/>
            <p:nvPr/>
          </p:nvSpPr>
          <p:spPr>
            <a:xfrm>
              <a:off x="1470130"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37" name="Group 36"/>
          <p:cNvGrpSpPr/>
          <p:nvPr/>
        </p:nvGrpSpPr>
        <p:grpSpPr>
          <a:xfrm>
            <a:off x="4590314" y="1603041"/>
            <a:ext cx="1742706" cy="1132633"/>
            <a:chOff x="4320346" y="1417638"/>
            <a:chExt cx="2520380" cy="1464300"/>
          </a:xfrm>
        </p:grpSpPr>
        <p:grpSp>
          <p:nvGrpSpPr>
            <p:cNvPr id="12" name="Group 11"/>
            <p:cNvGrpSpPr/>
            <p:nvPr/>
          </p:nvGrpSpPr>
          <p:grpSpPr>
            <a:xfrm>
              <a:off x="4320346" y="1417638"/>
              <a:ext cx="2520380" cy="1464300"/>
              <a:chOff x="751490" y="1417637"/>
              <a:chExt cx="1045780" cy="1590423"/>
            </a:xfrm>
          </p:grpSpPr>
          <p:sp>
            <p:nvSpPr>
              <p:cNvPr id="13" name="Rounded Rectangle 12"/>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a:xfrm>
                <a:off x="795100" y="1513490"/>
                <a:ext cx="947221"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16" name="Rectangle 15"/>
              <p:cNvSpPr/>
              <p:nvPr/>
            </p:nvSpPr>
            <p:spPr>
              <a:xfrm>
                <a:off x="9458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8" name="Rectangle 17"/>
              <p:cNvSpPr/>
              <p:nvPr/>
            </p:nvSpPr>
            <p:spPr>
              <a:xfrm>
                <a:off x="10557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9" name="Rectangle 18"/>
              <p:cNvSpPr/>
              <p:nvPr/>
            </p:nvSpPr>
            <p:spPr>
              <a:xfrm>
                <a:off x="116577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0" name="Rectangle 19"/>
              <p:cNvSpPr/>
              <p:nvPr/>
            </p:nvSpPr>
            <p:spPr>
              <a:xfrm>
                <a:off x="127574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1" name="Rectangle 20"/>
              <p:cNvSpPr/>
              <p:nvPr/>
            </p:nvSpPr>
            <p:spPr>
              <a:xfrm>
                <a:off x="13857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2" name="Rectangle 21"/>
              <p:cNvSpPr/>
              <p:nvPr/>
            </p:nvSpPr>
            <p:spPr>
              <a:xfrm>
                <a:off x="14956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sp>
          <p:nvSpPr>
            <p:cNvPr id="23" name="Oval 22"/>
            <p:cNvSpPr/>
            <p:nvPr/>
          </p:nvSpPr>
          <p:spPr>
            <a:xfrm>
              <a:off x="4493013" y="2619859"/>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24" name="Oval 23"/>
            <p:cNvSpPr/>
            <p:nvPr/>
          </p:nvSpPr>
          <p:spPr>
            <a:xfrm>
              <a:off x="6430069" y="2621753"/>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38" name="Group 37"/>
          <p:cNvGrpSpPr/>
          <p:nvPr/>
        </p:nvGrpSpPr>
        <p:grpSpPr>
          <a:xfrm>
            <a:off x="3708976" y="1277729"/>
            <a:ext cx="1331482" cy="1385306"/>
            <a:chOff x="3068494" y="1505890"/>
            <a:chExt cx="1777695" cy="1790962"/>
          </a:xfrm>
        </p:grpSpPr>
        <p:sp>
          <p:nvSpPr>
            <p:cNvPr id="36" name="Oval 35"/>
            <p:cNvSpPr/>
            <p:nvPr/>
          </p:nvSpPr>
          <p:spPr>
            <a:xfrm>
              <a:off x="3068494" y="2204945"/>
              <a:ext cx="1777695" cy="40456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26" name="Donut 25"/>
            <p:cNvSpPr/>
            <p:nvPr/>
          </p:nvSpPr>
          <p:spPr>
            <a:xfrm>
              <a:off x="3068494" y="1505890"/>
              <a:ext cx="1777695" cy="1790962"/>
            </a:xfrm>
            <a:prstGeom prst="donut">
              <a:avLst>
                <a:gd name="adj" fmla="val 758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28" name="Rectangle 27"/>
            <p:cNvSpPr/>
            <p:nvPr/>
          </p:nvSpPr>
          <p:spPr>
            <a:xfrm>
              <a:off x="3180110" y="2265787"/>
              <a:ext cx="1575454" cy="2711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31" name="Oval 30"/>
            <p:cNvSpPr/>
            <p:nvPr/>
          </p:nvSpPr>
          <p:spPr>
            <a:xfrm>
              <a:off x="3856220" y="2294164"/>
              <a:ext cx="223233" cy="214411"/>
            </a:xfrm>
            <a:prstGeom prst="ellipse">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3" name="Rectangle 32"/>
            <p:cNvSpPr/>
            <p:nvPr/>
          </p:nvSpPr>
          <p:spPr>
            <a:xfrm>
              <a:off x="4493013" y="235091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4" name="Rectangle 33"/>
            <p:cNvSpPr/>
            <p:nvPr/>
          </p:nvSpPr>
          <p:spPr>
            <a:xfrm>
              <a:off x="3217268" y="235527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35" name="Trapezoid 34"/>
            <p:cNvSpPr/>
            <p:nvPr/>
          </p:nvSpPr>
          <p:spPr>
            <a:xfrm>
              <a:off x="3818248" y="2535381"/>
              <a:ext cx="290798" cy="674478"/>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grpSp>
      <p:grpSp>
        <p:nvGrpSpPr>
          <p:cNvPr id="47" name="Group 46"/>
          <p:cNvGrpSpPr/>
          <p:nvPr/>
        </p:nvGrpSpPr>
        <p:grpSpPr>
          <a:xfrm>
            <a:off x="9027022" y="1422431"/>
            <a:ext cx="1791439" cy="1219503"/>
            <a:chOff x="8771114" y="1583646"/>
            <a:chExt cx="2572933" cy="1609047"/>
          </a:xfrm>
        </p:grpSpPr>
        <p:grpSp>
          <p:nvGrpSpPr>
            <p:cNvPr id="40" name="Group 39"/>
            <p:cNvGrpSpPr/>
            <p:nvPr/>
          </p:nvGrpSpPr>
          <p:grpSpPr>
            <a:xfrm>
              <a:off x="8964737" y="1583646"/>
              <a:ext cx="2185689" cy="1266916"/>
              <a:chOff x="751490" y="1417637"/>
              <a:chExt cx="1045780" cy="1590423"/>
            </a:xfrm>
          </p:grpSpPr>
          <p:sp>
            <p:nvSpPr>
              <p:cNvPr id="41" name="Rounded Rectangle 40"/>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43" name="Rounded Rectangle 42"/>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sp>
          <p:nvSpPr>
            <p:cNvPr id="46" name="Trapezoid 45"/>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grpSp>
        <p:nvGrpSpPr>
          <p:cNvPr id="56" name="Group 55"/>
          <p:cNvGrpSpPr/>
          <p:nvPr/>
        </p:nvGrpSpPr>
        <p:grpSpPr>
          <a:xfrm>
            <a:off x="2421290" y="1673271"/>
            <a:ext cx="703837" cy="760069"/>
            <a:chOff x="5735116" y="4639054"/>
            <a:chExt cx="860570" cy="971509"/>
          </a:xfrm>
        </p:grpSpPr>
        <p:sp>
          <p:nvSpPr>
            <p:cNvPr id="49" name="Oval 48"/>
            <p:cNvSpPr/>
            <p:nvPr/>
          </p:nvSpPr>
          <p:spPr>
            <a:xfrm>
              <a:off x="5735116" y="4639054"/>
              <a:ext cx="860570" cy="8409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2" name="Oval 51"/>
            <p:cNvSpPr/>
            <p:nvPr/>
          </p:nvSpPr>
          <p:spPr>
            <a:xfrm>
              <a:off x="5788531" y="4691252"/>
              <a:ext cx="753740" cy="73656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3" name="Oval 52"/>
            <p:cNvSpPr/>
            <p:nvPr/>
          </p:nvSpPr>
          <p:spPr>
            <a:xfrm>
              <a:off x="5849843" y="4751167"/>
              <a:ext cx="631116" cy="61673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4" name="Isosceles Triangle 53"/>
            <p:cNvSpPr/>
            <p:nvPr/>
          </p:nvSpPr>
          <p:spPr>
            <a:xfrm>
              <a:off x="6037089" y="5066975"/>
              <a:ext cx="256624" cy="54358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3"/>
              <a:endParaRPr lang="en-US" sz="1400">
                <a:solidFill>
                  <a:prstClr val="white"/>
                </a:solidFill>
              </a:endParaRPr>
            </a:p>
          </p:txBody>
        </p:sp>
        <p:sp>
          <p:nvSpPr>
            <p:cNvPr id="55" name="TextBox 54"/>
            <p:cNvSpPr txBox="1"/>
            <p:nvPr/>
          </p:nvSpPr>
          <p:spPr>
            <a:xfrm>
              <a:off x="5941944" y="4787886"/>
              <a:ext cx="435505" cy="334386"/>
            </a:xfrm>
            <a:prstGeom prst="rect">
              <a:avLst/>
            </a:prstGeom>
            <a:noFill/>
          </p:spPr>
          <p:txBody>
            <a:bodyPr wrap="none" rtlCol="0">
              <a:spAutoFit/>
            </a:bodyPr>
            <a:lstStyle/>
            <a:p>
              <a:pPr defTabSz="914363"/>
              <a:r>
                <a:rPr lang="de-DE" sz="1100" dirty="0">
                  <a:solidFill>
                    <a:prstClr val="black"/>
                  </a:solidFill>
                </a:rPr>
                <a:t>3G</a:t>
              </a:r>
              <a:endParaRPr lang="en-US" sz="1100" dirty="0">
                <a:solidFill>
                  <a:prstClr val="black"/>
                </a:solidFill>
              </a:endParaRPr>
            </a:p>
          </p:txBody>
        </p:sp>
      </p:grpSp>
      <p:sp>
        <p:nvSpPr>
          <p:cNvPr id="60" name="Rectangle 59"/>
          <p:cNvSpPr/>
          <p:nvPr/>
        </p:nvSpPr>
        <p:spPr bwMode="auto">
          <a:xfrm>
            <a:off x="303770" y="3060282"/>
            <a:ext cx="1326010"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000" spc="-50" dirty="0">
                <a:gradFill>
                  <a:gsLst>
                    <a:gs pos="0">
                      <a:srgbClr val="FFFFFF"/>
                    </a:gs>
                    <a:gs pos="100000">
                      <a:srgbClr val="FFFFFF"/>
                    </a:gs>
                  </a:gsLst>
                  <a:lin ang="5400000" scaled="0"/>
                </a:gradFill>
                <a:ea typeface="Segoe UI" pitchFamily="34" charset="0"/>
                <a:cs typeface="Segoe UI" pitchFamily="34" charset="0"/>
              </a:rPr>
              <a:t>Mobile Platform </a:t>
            </a:r>
            <a:br>
              <a:rPr lang="de-DE" sz="1000" spc="-50" dirty="0">
                <a:gradFill>
                  <a:gsLst>
                    <a:gs pos="0">
                      <a:srgbClr val="FFFFFF"/>
                    </a:gs>
                    <a:gs pos="100000">
                      <a:srgbClr val="FFFFFF"/>
                    </a:gs>
                  </a:gsLst>
                  <a:lin ang="5400000" scaled="0"/>
                </a:gradFill>
                <a:ea typeface="Segoe UI" pitchFamily="34" charset="0"/>
                <a:cs typeface="Segoe UI" pitchFamily="34" charset="0"/>
              </a:rPr>
            </a:br>
            <a:r>
              <a:rPr lang="de-DE" sz="1000" spc="-50" dirty="0">
                <a:gradFill>
                  <a:gsLst>
                    <a:gs pos="0">
                      <a:srgbClr val="FFFFFF"/>
                    </a:gs>
                    <a:gs pos="100000">
                      <a:srgbClr val="FFFFFF"/>
                    </a:gs>
                  </a:gsLst>
                  <a:lin ang="5400000" scaled="0"/>
                </a:gradFill>
                <a:ea typeface="Segoe UI" pitchFamily="34" charset="0"/>
                <a:cs typeface="Segoe UI" pitchFamily="34" charset="0"/>
              </a:rPr>
              <a:t>Push Messaging</a:t>
            </a:r>
            <a:endParaRPr lang="en-US" sz="10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3" name="Up Arrow 62"/>
          <p:cNvSpPr/>
          <p:nvPr/>
        </p:nvSpPr>
        <p:spPr>
          <a:xfrm>
            <a:off x="364476" y="276742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65" name="Rectangle 64"/>
          <p:cNvSpPr/>
          <p:nvPr/>
        </p:nvSpPr>
        <p:spPr bwMode="auto">
          <a:xfrm>
            <a:off x="1670474" y="3060282"/>
            <a:ext cx="1220365"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000" spc="-50" dirty="0">
                <a:gradFill>
                  <a:gsLst>
                    <a:gs pos="0">
                      <a:srgbClr val="FFFFFF"/>
                    </a:gs>
                    <a:gs pos="100000">
                      <a:srgbClr val="FFFFFF"/>
                    </a:gs>
                  </a:gsLst>
                  <a:lin ang="5400000" scaled="0"/>
                </a:gradFill>
                <a:ea typeface="Segoe UI" pitchFamily="34" charset="0"/>
                <a:cs typeface="Segoe UI" pitchFamily="34" charset="0"/>
              </a:rPr>
              <a:t>Mobile Solution Backend</a:t>
            </a:r>
            <a:endParaRPr lang="en-US" sz="10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7" name="Up-Down Arrow 66"/>
          <p:cNvSpPr/>
          <p:nvPr/>
        </p:nvSpPr>
        <p:spPr>
          <a:xfrm>
            <a:off x="1690486" y="2785114"/>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sp>
        <p:nvSpPr>
          <p:cNvPr id="72" name="Left-Right Arrow 71"/>
          <p:cNvSpPr/>
          <p:nvPr/>
        </p:nvSpPr>
        <p:spPr>
          <a:xfrm>
            <a:off x="3447463" y="1150314"/>
            <a:ext cx="4009513" cy="118917"/>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a:t>
            </a:r>
            <a:r>
              <a:rPr lang="de-DE" sz="1050" dirty="0" err="1">
                <a:solidFill>
                  <a:prstClr val="black">
                    <a:lumMod val="85000"/>
                    <a:lumOff val="15000"/>
                  </a:prstClr>
                </a:solidFill>
              </a:rPr>
              <a:t>Vehicles</a:t>
            </a:r>
            <a:endParaRPr lang="en-US" sz="1050" dirty="0">
              <a:solidFill>
                <a:prstClr val="black">
                  <a:lumMod val="85000"/>
                  <a:lumOff val="15000"/>
                </a:prstClr>
              </a:solidFill>
            </a:endParaRPr>
          </a:p>
        </p:txBody>
      </p:sp>
      <p:sp>
        <p:nvSpPr>
          <p:cNvPr id="73" name="Left-Right Arrow 72"/>
          <p:cNvSpPr/>
          <p:nvPr/>
        </p:nvSpPr>
        <p:spPr>
          <a:xfrm>
            <a:off x="303770" y="1170599"/>
            <a:ext cx="2587069" cy="11909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Drivers</a:t>
            </a:r>
            <a:endParaRPr lang="en-US" sz="1050" dirty="0">
              <a:solidFill>
                <a:prstClr val="black">
                  <a:lumMod val="85000"/>
                  <a:lumOff val="15000"/>
                </a:prstClr>
              </a:solidFill>
            </a:endParaRPr>
          </a:p>
        </p:txBody>
      </p:sp>
      <p:sp>
        <p:nvSpPr>
          <p:cNvPr id="74" name="Rectangle 73"/>
          <p:cNvSpPr/>
          <p:nvPr/>
        </p:nvSpPr>
        <p:spPr bwMode="auto">
          <a:xfrm>
            <a:off x="10853487" y="3060281"/>
            <a:ext cx="1206286" cy="404895"/>
          </a:xfrm>
          <a:prstGeom prst="rect">
            <a:avLst/>
          </a:prstGeom>
          <a:solidFill>
            <a:schemeClr val="bg1">
              <a:lumMod val="85000"/>
            </a:schemeClr>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000" spc="-50" dirty="0">
                <a:solidFill>
                  <a:prstClr val="white">
                    <a:lumMod val="65000"/>
                  </a:prstClr>
                </a:solidFill>
                <a:ea typeface="Segoe UI" pitchFamily="34" charset="0"/>
                <a:cs typeface="Segoe UI" pitchFamily="34" charset="0"/>
              </a:rPr>
              <a:t>Windows</a:t>
            </a:r>
            <a:br>
              <a:rPr lang="de-DE" sz="1000" spc="-50" dirty="0">
                <a:solidFill>
                  <a:prstClr val="white">
                    <a:lumMod val="65000"/>
                  </a:prstClr>
                </a:solidFill>
                <a:ea typeface="Segoe UI" pitchFamily="34" charset="0"/>
                <a:cs typeface="Segoe UI" pitchFamily="34" charset="0"/>
              </a:rPr>
            </a:br>
            <a:r>
              <a:rPr lang="de-DE" sz="1000" spc="-50" dirty="0">
                <a:solidFill>
                  <a:prstClr val="white">
                    <a:lumMod val="65000"/>
                  </a:prstClr>
                </a:solidFill>
                <a:ea typeface="Segoe UI" pitchFamily="34" charset="0"/>
                <a:cs typeface="Segoe UI" pitchFamily="34" charset="0"/>
              </a:rPr>
              <a:t>Push Messaging</a:t>
            </a:r>
            <a:endParaRPr lang="en-US" sz="1000" spc="-50" dirty="0">
              <a:solidFill>
                <a:prstClr val="white">
                  <a:lumMod val="65000"/>
                </a:prstClr>
              </a:solidFill>
              <a:ea typeface="Segoe UI" pitchFamily="34" charset="0"/>
              <a:cs typeface="Segoe UI" pitchFamily="34" charset="0"/>
            </a:endParaRPr>
          </a:p>
        </p:txBody>
      </p:sp>
      <p:sp>
        <p:nvSpPr>
          <p:cNvPr id="75" name="Up Arrow 74"/>
          <p:cNvSpPr/>
          <p:nvPr/>
        </p:nvSpPr>
        <p:spPr>
          <a:xfrm>
            <a:off x="10864317" y="2785114"/>
            <a:ext cx="147624" cy="925736"/>
          </a:xfrm>
          <a:prstGeom prst="upArrow">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lumMod val="65000"/>
                </a:prstClr>
              </a:solidFill>
            </a:endParaRPr>
          </a:p>
        </p:txBody>
      </p:sp>
      <p:sp>
        <p:nvSpPr>
          <p:cNvPr id="76" name="Left-Right Arrow 75"/>
          <p:cNvSpPr/>
          <p:nvPr/>
        </p:nvSpPr>
        <p:spPr>
          <a:xfrm>
            <a:off x="8013599" y="1152848"/>
            <a:ext cx="4046174" cy="132103"/>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a:t>
            </a:r>
            <a:r>
              <a:rPr lang="de-DE" sz="1050" dirty="0" err="1">
                <a:solidFill>
                  <a:prstClr val="black">
                    <a:lumMod val="85000"/>
                    <a:lumOff val="15000"/>
                  </a:prstClr>
                </a:solidFill>
              </a:rPr>
              <a:t>of</a:t>
            </a:r>
            <a:r>
              <a:rPr lang="de-DE" sz="1050" dirty="0">
                <a:solidFill>
                  <a:prstClr val="black">
                    <a:lumMod val="85000"/>
                    <a:lumOff val="15000"/>
                  </a:prstClr>
                </a:solidFill>
              </a:rPr>
              <a:t> Drivers</a:t>
            </a:r>
            <a:endParaRPr lang="en-US" sz="1050" dirty="0">
              <a:solidFill>
                <a:prstClr val="black">
                  <a:lumMod val="85000"/>
                  <a:lumOff val="15000"/>
                </a:prstClr>
              </a:solidFill>
            </a:endParaRPr>
          </a:p>
        </p:txBody>
      </p:sp>
      <p:sp>
        <p:nvSpPr>
          <p:cNvPr id="77" name="Flowchart: Process 76"/>
          <p:cNvSpPr/>
          <p:nvPr/>
        </p:nvSpPr>
        <p:spPr>
          <a:xfrm>
            <a:off x="4774825" y="3859749"/>
            <a:ext cx="1531748" cy="1636437"/>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0" rtlCol="0" anchor="t"/>
          <a:lstStyle/>
          <a:p>
            <a:pPr algn="ctr" defTabSz="914363"/>
            <a:r>
              <a:rPr lang="de-DE" sz="1050" dirty="0">
                <a:solidFill>
                  <a:prstClr val="white">
                    <a:lumMod val="65000"/>
                  </a:prstClr>
                </a:solidFill>
              </a:rPr>
              <a:t>+ </a:t>
            </a:r>
            <a:r>
              <a:rPr lang="de-DE" sz="1050" dirty="0" err="1">
                <a:solidFill>
                  <a:prstClr val="white">
                    <a:lumMod val="65000"/>
                  </a:prstClr>
                </a:solidFill>
              </a:rPr>
              <a:t>Driving</a:t>
            </a:r>
            <a:r>
              <a:rPr lang="de-DE" sz="1050" dirty="0">
                <a:solidFill>
                  <a:prstClr val="white">
                    <a:lumMod val="65000"/>
                  </a:prstClr>
                </a:solidFill>
              </a:rPr>
              <a:t> </a:t>
            </a:r>
            <a:r>
              <a:rPr lang="de-DE" sz="1050" dirty="0" err="1">
                <a:solidFill>
                  <a:prstClr val="white">
                    <a:lumMod val="65000"/>
                  </a:prstClr>
                </a:solidFill>
              </a:rPr>
              <a:t>Behavior</a:t>
            </a:r>
            <a:endParaRPr lang="de-DE" sz="1050" dirty="0">
              <a:solidFill>
                <a:prstClr val="white">
                  <a:lumMod val="65000"/>
                </a:prstClr>
              </a:solidFill>
            </a:endParaRPr>
          </a:p>
          <a:p>
            <a:pPr algn="ctr" defTabSz="914363"/>
            <a:r>
              <a:rPr lang="de-DE" sz="1050" dirty="0">
                <a:solidFill>
                  <a:prstClr val="white">
                    <a:lumMod val="65000"/>
                  </a:prstClr>
                </a:solidFill>
              </a:rPr>
              <a:t>+ </a:t>
            </a:r>
            <a:r>
              <a:rPr lang="de-DE" sz="1050" dirty="0" err="1">
                <a:solidFill>
                  <a:prstClr val="white">
                    <a:lumMod val="65000"/>
                  </a:prstClr>
                </a:solidFill>
              </a:rPr>
              <a:t>Predictive</a:t>
            </a:r>
            <a:r>
              <a:rPr lang="de-DE" sz="1050" dirty="0">
                <a:solidFill>
                  <a:prstClr val="white">
                    <a:lumMod val="65000"/>
                  </a:prstClr>
                </a:solidFill>
              </a:rPr>
              <a:t> Maintenance</a:t>
            </a:r>
          </a:p>
          <a:p>
            <a:pPr algn="ctr" defTabSz="914363"/>
            <a:r>
              <a:rPr lang="de-DE" sz="1050" dirty="0">
                <a:solidFill>
                  <a:prstClr val="white">
                    <a:lumMod val="65000"/>
                  </a:prstClr>
                </a:solidFill>
              </a:rPr>
              <a:t>+ User </a:t>
            </a:r>
            <a:r>
              <a:rPr lang="de-DE" sz="1050" dirty="0" err="1">
                <a:solidFill>
                  <a:prstClr val="white">
                    <a:lumMod val="65000"/>
                  </a:prstClr>
                </a:solidFill>
              </a:rPr>
              <a:t>Targeting</a:t>
            </a:r>
            <a:r>
              <a:rPr lang="de-DE" sz="1050" dirty="0">
                <a:solidFill>
                  <a:prstClr val="white">
                    <a:lumMod val="65000"/>
                  </a:prstClr>
                </a:solidFill>
              </a:rPr>
              <a:t> Data </a:t>
            </a:r>
            <a:br>
              <a:rPr lang="de-DE" sz="1050" dirty="0">
                <a:solidFill>
                  <a:prstClr val="white">
                    <a:lumMod val="65000"/>
                  </a:prstClr>
                </a:solidFill>
              </a:rPr>
            </a:br>
            <a:endParaRPr lang="en-US" sz="1050" dirty="0">
              <a:solidFill>
                <a:prstClr val="white">
                  <a:lumMod val="65000"/>
                </a:prstClr>
              </a:solidFill>
            </a:endParaRPr>
          </a:p>
        </p:txBody>
      </p:sp>
      <p:sp>
        <p:nvSpPr>
          <p:cNvPr id="78" name="Down Arrow 77"/>
          <p:cNvSpPr/>
          <p:nvPr/>
        </p:nvSpPr>
        <p:spPr>
          <a:xfrm>
            <a:off x="5305578" y="3772706"/>
            <a:ext cx="474503" cy="225183"/>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82" name="Flowchart: Process 81"/>
          <p:cNvSpPr/>
          <p:nvPr/>
        </p:nvSpPr>
        <p:spPr>
          <a:xfrm>
            <a:off x="3313574" y="3859749"/>
            <a:ext cx="1453068" cy="1762099"/>
          </a:xfrm>
          <a:prstGeom prst="flowChartProcess">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050" dirty="0">
                <a:solidFill>
                  <a:prstClr val="white">
                    <a:lumMod val="65000"/>
                  </a:prstClr>
                </a:solidFill>
              </a:rPr>
              <a:t>+ Find My Car</a:t>
            </a:r>
          </a:p>
          <a:p>
            <a:pPr algn="ctr" defTabSz="914363"/>
            <a:r>
              <a:rPr lang="en-US" sz="1050" dirty="0">
                <a:solidFill>
                  <a:prstClr val="white">
                    <a:lumMod val="65000"/>
                  </a:prstClr>
                </a:solidFill>
              </a:rPr>
              <a:t>+ Geo Fencing</a:t>
            </a:r>
          </a:p>
          <a:p>
            <a:pPr algn="ctr" defTabSz="914363"/>
            <a:r>
              <a:rPr lang="en-US" sz="1050" dirty="0">
                <a:solidFill>
                  <a:prstClr val="white">
                    <a:lumMod val="65000"/>
                  </a:prstClr>
                </a:solidFill>
              </a:rPr>
              <a:t>+ </a:t>
            </a:r>
            <a:r>
              <a:rPr lang="de-DE" sz="1050" dirty="0">
                <a:solidFill>
                  <a:prstClr val="white">
                    <a:lumMod val="65000"/>
                  </a:prstClr>
                </a:solidFill>
              </a:rPr>
              <a:t>Remote </a:t>
            </a:r>
            <a:r>
              <a:rPr lang="de-DE" sz="1050" dirty="0" err="1">
                <a:solidFill>
                  <a:prstClr val="white">
                    <a:lumMod val="65000"/>
                  </a:prstClr>
                </a:solidFill>
              </a:rPr>
              <a:t>Diagnostics</a:t>
            </a:r>
            <a:endParaRPr lang="en-US" sz="1050" dirty="0">
              <a:solidFill>
                <a:prstClr val="white">
                  <a:lumMod val="65000"/>
                </a:prstClr>
              </a:solidFill>
            </a:endParaRPr>
          </a:p>
        </p:txBody>
      </p:sp>
      <p:sp>
        <p:nvSpPr>
          <p:cNvPr id="83" name="Down Arrow 82"/>
          <p:cNvSpPr/>
          <p:nvPr/>
        </p:nvSpPr>
        <p:spPr>
          <a:xfrm>
            <a:off x="3792888" y="3774024"/>
            <a:ext cx="450130" cy="21875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en-US">
              <a:solidFill>
                <a:prstClr val="white"/>
              </a:solidFill>
            </a:endParaRPr>
          </a:p>
        </p:txBody>
      </p:sp>
      <p:sp>
        <p:nvSpPr>
          <p:cNvPr id="84" name="Rectangle 83"/>
          <p:cNvSpPr/>
          <p:nvPr/>
        </p:nvSpPr>
        <p:spPr>
          <a:xfrm>
            <a:off x="4972582" y="4708409"/>
            <a:ext cx="1085065" cy="715094"/>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914363"/>
            <a:r>
              <a:rPr lang="de-DE" sz="1000" dirty="0">
                <a:solidFill>
                  <a:prstClr val="white">
                    <a:lumMod val="65000"/>
                  </a:prstClr>
                </a:solidFill>
              </a:rPr>
              <a:t>Fleet Information Systems</a:t>
            </a:r>
            <a:endParaRPr lang="en-US" sz="1000" dirty="0">
              <a:solidFill>
                <a:prstClr val="white">
                  <a:lumMod val="65000"/>
                </a:prstClr>
              </a:solidFill>
            </a:endParaRPr>
          </a:p>
        </p:txBody>
      </p:sp>
      <p:sp>
        <p:nvSpPr>
          <p:cNvPr id="85" name="Flowchart: Process 84"/>
          <p:cNvSpPr/>
          <p:nvPr/>
        </p:nvSpPr>
        <p:spPr>
          <a:xfrm>
            <a:off x="6333616" y="3858506"/>
            <a:ext cx="1453068" cy="1843256"/>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050" dirty="0">
                <a:solidFill>
                  <a:prstClr val="white"/>
                </a:solidFill>
              </a:rPr>
              <a:t>+ Points Of Interest</a:t>
            </a:r>
          </a:p>
          <a:p>
            <a:pPr algn="ctr" defTabSz="914363"/>
            <a:r>
              <a:rPr lang="en-US" sz="1050" dirty="0">
                <a:solidFill>
                  <a:prstClr val="white"/>
                </a:solidFill>
              </a:rPr>
              <a:t>+ Traffic &amp; Parking</a:t>
            </a:r>
          </a:p>
          <a:p>
            <a:pPr algn="ctr" defTabSz="914363"/>
            <a:r>
              <a:rPr lang="en-US" sz="1050" dirty="0">
                <a:solidFill>
                  <a:prstClr val="white"/>
                </a:solidFill>
              </a:rPr>
              <a:t>+ Seamless Navigation</a:t>
            </a:r>
          </a:p>
        </p:txBody>
      </p:sp>
      <p:grpSp>
        <p:nvGrpSpPr>
          <p:cNvPr id="68" name="Group 67"/>
          <p:cNvGrpSpPr/>
          <p:nvPr/>
        </p:nvGrpSpPr>
        <p:grpSpPr>
          <a:xfrm>
            <a:off x="6333020" y="2767428"/>
            <a:ext cx="235100" cy="990600"/>
            <a:chOff x="6331432" y="3015078"/>
            <a:chExt cx="235100" cy="990600"/>
          </a:xfrm>
        </p:grpSpPr>
        <p:sp>
          <p:nvSpPr>
            <p:cNvPr id="59" name="Up Arrow 58"/>
            <p:cNvSpPr/>
            <p:nvPr/>
          </p:nvSpPr>
          <p:spPr>
            <a:xfrm>
              <a:off x="6418908" y="301507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58" name="Down Arrow 57"/>
            <p:cNvSpPr/>
            <p:nvPr/>
          </p:nvSpPr>
          <p:spPr>
            <a:xfrm>
              <a:off x="6331432" y="3097628"/>
              <a:ext cx="154354" cy="90805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grpSp>
      <p:sp>
        <p:nvSpPr>
          <p:cNvPr id="94" name="Down Arrow 93"/>
          <p:cNvSpPr/>
          <p:nvPr/>
        </p:nvSpPr>
        <p:spPr>
          <a:xfrm>
            <a:off x="6659319" y="3766811"/>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95" name="Down Arrow 94"/>
          <p:cNvSpPr/>
          <p:nvPr/>
        </p:nvSpPr>
        <p:spPr>
          <a:xfrm rot="10800000">
            <a:off x="7038179" y="368474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91" name="Flowchart: Process 90"/>
          <p:cNvSpPr/>
          <p:nvPr/>
        </p:nvSpPr>
        <p:spPr>
          <a:xfrm>
            <a:off x="1911151" y="5582795"/>
            <a:ext cx="8674722" cy="77483"/>
          </a:xfrm>
          <a:prstGeom prst="flowChartProcess">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a:solidFill>
                <a:prstClr val="white">
                  <a:lumMod val="65000"/>
                </a:prstClr>
              </a:solidFill>
            </a:endParaRPr>
          </a:p>
        </p:txBody>
      </p:sp>
      <p:sp>
        <p:nvSpPr>
          <p:cNvPr id="98" name="Flowchart: Process 97"/>
          <p:cNvSpPr/>
          <p:nvPr/>
        </p:nvSpPr>
        <p:spPr>
          <a:xfrm>
            <a:off x="9132805" y="4685257"/>
            <a:ext cx="1453068" cy="975021"/>
          </a:xfrm>
          <a:prstGeom prst="flowChartProcess">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lumMod val="65000"/>
                </a:prstClr>
              </a:solidFill>
            </a:endParaRPr>
          </a:p>
        </p:txBody>
      </p:sp>
      <p:sp>
        <p:nvSpPr>
          <p:cNvPr id="101" name="Flowchart: Process 100"/>
          <p:cNvSpPr/>
          <p:nvPr/>
        </p:nvSpPr>
        <p:spPr>
          <a:xfrm>
            <a:off x="1062356" y="4685256"/>
            <a:ext cx="848795" cy="974729"/>
          </a:xfrm>
          <a:prstGeom prst="flowChartProcess">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lumMod val="65000"/>
                </a:prstClr>
              </a:solidFill>
            </a:endParaRPr>
          </a:p>
        </p:txBody>
      </p:sp>
      <p:sp>
        <p:nvSpPr>
          <p:cNvPr id="109" name="Flowchart: Process 108"/>
          <p:cNvSpPr/>
          <p:nvPr/>
        </p:nvSpPr>
        <p:spPr>
          <a:xfrm>
            <a:off x="303770" y="5691748"/>
            <a:ext cx="11768246" cy="88868"/>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solidFill>
            </a:endParaRPr>
          </a:p>
        </p:txBody>
      </p:sp>
      <p:sp>
        <p:nvSpPr>
          <p:cNvPr id="111" name="Flowchart: Process 110"/>
          <p:cNvSpPr/>
          <p:nvPr/>
        </p:nvSpPr>
        <p:spPr>
          <a:xfrm>
            <a:off x="10618947" y="4685258"/>
            <a:ext cx="1453068" cy="1025972"/>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solidFill>
            </a:endParaRPr>
          </a:p>
        </p:txBody>
      </p:sp>
      <p:sp>
        <p:nvSpPr>
          <p:cNvPr id="112" name="Flowchart: Process 111"/>
          <p:cNvSpPr/>
          <p:nvPr/>
        </p:nvSpPr>
        <p:spPr>
          <a:xfrm>
            <a:off x="307748" y="4685258"/>
            <a:ext cx="704738" cy="1031489"/>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solidFill>
            </a:endParaRPr>
          </a:p>
        </p:txBody>
      </p:sp>
      <p:sp>
        <p:nvSpPr>
          <p:cNvPr id="113" name="Flowchart: Process 112"/>
          <p:cNvSpPr/>
          <p:nvPr/>
        </p:nvSpPr>
        <p:spPr>
          <a:xfrm>
            <a:off x="8013599" y="4685260"/>
            <a:ext cx="1094202" cy="863359"/>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5760" rIns="0" bIns="0" rtlCol="0" anchor="t"/>
          <a:lstStyle/>
          <a:p>
            <a:pPr algn="ctr" defTabSz="914363"/>
            <a:r>
              <a:rPr lang="de-DE" sz="1050" dirty="0">
                <a:solidFill>
                  <a:prstClr val="white">
                    <a:lumMod val="65000"/>
                  </a:prstClr>
                </a:solidFill>
              </a:rPr>
              <a:t/>
            </a:r>
            <a:br>
              <a:rPr lang="de-DE" sz="1050" dirty="0">
                <a:solidFill>
                  <a:prstClr val="white">
                    <a:lumMod val="65000"/>
                  </a:prstClr>
                </a:solidFill>
              </a:rPr>
            </a:br>
            <a:endParaRPr lang="en-US" sz="1050" dirty="0">
              <a:solidFill>
                <a:prstClr val="white">
                  <a:lumMod val="65000"/>
                </a:prstClr>
              </a:solidFill>
            </a:endParaRPr>
          </a:p>
        </p:txBody>
      </p:sp>
      <p:sp>
        <p:nvSpPr>
          <p:cNvPr id="114" name="Flowchart: Process 113"/>
          <p:cNvSpPr/>
          <p:nvPr/>
        </p:nvSpPr>
        <p:spPr>
          <a:xfrm>
            <a:off x="1955133" y="4685257"/>
            <a:ext cx="923019" cy="863361"/>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lumMod val="65000"/>
                </a:prstClr>
              </a:solidFill>
            </a:endParaRPr>
          </a:p>
        </p:txBody>
      </p:sp>
      <p:sp>
        <p:nvSpPr>
          <p:cNvPr id="115" name="Flowchart: Process 114"/>
          <p:cNvSpPr/>
          <p:nvPr/>
        </p:nvSpPr>
        <p:spPr>
          <a:xfrm>
            <a:off x="2790331" y="5489008"/>
            <a:ext cx="5363272" cy="59611"/>
          </a:xfrm>
          <a:prstGeom prst="flowChart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lumMod val="65000"/>
                </a:prstClr>
              </a:solidFill>
            </a:endParaRPr>
          </a:p>
        </p:txBody>
      </p:sp>
      <p:sp>
        <p:nvSpPr>
          <p:cNvPr id="117" name="Rectangle 116"/>
          <p:cNvSpPr/>
          <p:nvPr/>
        </p:nvSpPr>
        <p:spPr>
          <a:xfrm>
            <a:off x="3496084" y="4708409"/>
            <a:ext cx="1085065" cy="715095"/>
          </a:xfrm>
          <a:prstGeom prst="rect">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lIns="0" rIns="0" rtlCol="0" anchor="ctr"/>
          <a:lstStyle/>
          <a:p>
            <a:pPr algn="ctr" defTabSz="914363"/>
            <a:r>
              <a:rPr lang="de-DE" sz="1000" dirty="0" err="1">
                <a:solidFill>
                  <a:prstClr val="white">
                    <a:lumMod val="65000"/>
                  </a:prstClr>
                </a:solidFill>
              </a:rPr>
              <a:t>Vehicle</a:t>
            </a:r>
            <a:r>
              <a:rPr lang="de-DE" sz="1000" dirty="0">
                <a:solidFill>
                  <a:prstClr val="white">
                    <a:lumMod val="65000"/>
                  </a:prstClr>
                </a:solidFill>
              </a:rPr>
              <a:t> Information Systems</a:t>
            </a:r>
            <a:endParaRPr lang="en-US" sz="1000" dirty="0">
              <a:solidFill>
                <a:prstClr val="white">
                  <a:lumMod val="65000"/>
                </a:prstClr>
              </a:solidFill>
            </a:endParaRPr>
          </a:p>
        </p:txBody>
      </p:sp>
      <p:sp>
        <p:nvSpPr>
          <p:cNvPr id="118" name="Rectangle 117"/>
          <p:cNvSpPr/>
          <p:nvPr/>
        </p:nvSpPr>
        <p:spPr>
          <a:xfrm>
            <a:off x="6533489" y="4711030"/>
            <a:ext cx="1085065" cy="715095"/>
          </a:xfrm>
          <a:prstGeom prst="rect">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algn="ctr" defTabSz="914363"/>
            <a:r>
              <a:rPr lang="de-DE" sz="1000" dirty="0">
                <a:solidFill>
                  <a:srgbClr val="1F497D">
                    <a:lumMod val="50000"/>
                  </a:srgbClr>
                </a:solidFill>
              </a:rPr>
              <a:t>Driver Assistance Systems</a:t>
            </a:r>
            <a:endParaRPr lang="en-US" sz="1000" dirty="0">
              <a:solidFill>
                <a:srgbClr val="1F497D">
                  <a:lumMod val="50000"/>
                </a:srgbClr>
              </a:solidFill>
            </a:endParaRPr>
          </a:p>
        </p:txBody>
      </p:sp>
      <p:sp>
        <p:nvSpPr>
          <p:cNvPr id="97" name="Rectangle 96"/>
          <p:cNvSpPr/>
          <p:nvPr/>
        </p:nvSpPr>
        <p:spPr>
          <a:xfrm>
            <a:off x="303769" y="4005795"/>
            <a:ext cx="257438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dirty="0">
                <a:solidFill>
                  <a:prstClr val="white"/>
                </a:solidFill>
              </a:rPr>
              <a:t>Mobile Experience</a:t>
            </a:r>
          </a:p>
        </p:txBody>
      </p:sp>
      <p:sp>
        <p:nvSpPr>
          <p:cNvPr id="124" name="Down Arrow 123"/>
          <p:cNvSpPr/>
          <p:nvPr/>
        </p:nvSpPr>
        <p:spPr>
          <a:xfrm>
            <a:off x="5950642" y="5856107"/>
            <a:ext cx="474503" cy="238985"/>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lumMod val="65000"/>
                </a:prstClr>
              </a:solidFill>
            </a:endParaRPr>
          </a:p>
        </p:txBody>
      </p:sp>
      <p:sp>
        <p:nvSpPr>
          <p:cNvPr id="121" name="Down Arrow 120"/>
          <p:cNvSpPr/>
          <p:nvPr/>
        </p:nvSpPr>
        <p:spPr>
          <a:xfrm>
            <a:off x="7233594" y="5854542"/>
            <a:ext cx="474503" cy="238985"/>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lumMod val="65000"/>
                </a:prstClr>
              </a:solidFill>
            </a:endParaRPr>
          </a:p>
        </p:txBody>
      </p:sp>
      <p:sp>
        <p:nvSpPr>
          <p:cNvPr id="125" name="Down Arrow 124"/>
          <p:cNvSpPr/>
          <p:nvPr/>
        </p:nvSpPr>
        <p:spPr>
          <a:xfrm>
            <a:off x="4750593" y="584178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126" name="Down Arrow 125"/>
          <p:cNvSpPr/>
          <p:nvPr/>
        </p:nvSpPr>
        <p:spPr>
          <a:xfrm>
            <a:off x="3503351" y="5858934"/>
            <a:ext cx="474503" cy="238985"/>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lumMod val="65000"/>
                </a:prstClr>
              </a:solidFill>
            </a:endParaRPr>
          </a:p>
        </p:txBody>
      </p:sp>
      <p:sp>
        <p:nvSpPr>
          <p:cNvPr id="127" name="Flowchart: Process 126"/>
          <p:cNvSpPr/>
          <p:nvPr/>
        </p:nvSpPr>
        <p:spPr>
          <a:xfrm>
            <a:off x="303769" y="5938562"/>
            <a:ext cx="2777672" cy="856203"/>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b="1" dirty="0">
                <a:solidFill>
                  <a:prstClr val="white"/>
                </a:solidFill>
              </a:rPr>
              <a:t>3</a:t>
            </a:r>
            <a:r>
              <a:rPr lang="en-US" sz="1200" b="1" baseline="30000" dirty="0">
                <a:solidFill>
                  <a:prstClr val="white"/>
                </a:solidFill>
              </a:rPr>
              <a:t>rd</a:t>
            </a:r>
            <a:r>
              <a:rPr lang="en-US" sz="1200" b="1" dirty="0">
                <a:solidFill>
                  <a:prstClr val="white"/>
                </a:solidFill>
              </a:rPr>
              <a:t> Party Content</a:t>
            </a:r>
            <a:r>
              <a:rPr lang="en-US" sz="1200" dirty="0">
                <a:solidFill>
                  <a:prstClr val="white"/>
                </a:solidFill>
              </a:rPr>
              <a:t/>
            </a:r>
            <a:br>
              <a:rPr lang="en-US" sz="1200" dirty="0">
                <a:solidFill>
                  <a:prstClr val="white"/>
                </a:solidFill>
              </a:rPr>
            </a:br>
            <a:r>
              <a:rPr lang="en-US" sz="1200" dirty="0">
                <a:solidFill>
                  <a:prstClr val="white"/>
                </a:solidFill>
              </a:rPr>
              <a:t>Points of Interest, </a:t>
            </a:r>
            <a:br>
              <a:rPr lang="en-US" sz="1200" dirty="0">
                <a:solidFill>
                  <a:prstClr val="white"/>
                </a:solidFill>
              </a:rPr>
            </a:br>
            <a:r>
              <a:rPr lang="en-US" sz="1200" dirty="0">
                <a:solidFill>
                  <a:prstClr val="white"/>
                </a:solidFill>
              </a:rPr>
              <a:t>Coupons, Easy Parking </a:t>
            </a:r>
          </a:p>
        </p:txBody>
      </p:sp>
      <p:sp>
        <p:nvSpPr>
          <p:cNvPr id="128" name="Flowchart: Process 127"/>
          <p:cNvSpPr/>
          <p:nvPr/>
        </p:nvSpPr>
        <p:spPr>
          <a:xfrm>
            <a:off x="8105825" y="5938560"/>
            <a:ext cx="3953947" cy="861074"/>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200" b="1" dirty="0">
                <a:solidFill>
                  <a:prstClr val="white"/>
                </a:solidFill>
              </a:rPr>
              <a:t>User Profiles </a:t>
            </a:r>
            <a:br>
              <a:rPr lang="en-US" sz="1200" b="1" dirty="0">
                <a:solidFill>
                  <a:prstClr val="white"/>
                </a:solidFill>
              </a:rPr>
            </a:br>
            <a:r>
              <a:rPr lang="en-US" sz="1200" dirty="0">
                <a:solidFill>
                  <a:prstClr val="white"/>
                </a:solidFill>
              </a:rPr>
              <a:t>Preferences, Entertainment</a:t>
            </a:r>
            <a:br>
              <a:rPr lang="en-US" sz="1200" dirty="0">
                <a:solidFill>
                  <a:prstClr val="white"/>
                </a:solidFill>
              </a:rPr>
            </a:br>
            <a:r>
              <a:rPr lang="en-US" sz="1200" dirty="0">
                <a:solidFill>
                  <a:prstClr val="white"/>
                </a:solidFill>
              </a:rPr>
              <a:t>Navigation Destinations</a:t>
            </a:r>
          </a:p>
        </p:txBody>
      </p:sp>
      <p:sp>
        <p:nvSpPr>
          <p:cNvPr id="129" name="Down Arrow 128"/>
          <p:cNvSpPr/>
          <p:nvPr/>
        </p:nvSpPr>
        <p:spPr>
          <a:xfrm>
            <a:off x="9799434" y="5851389"/>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130" name="Down Arrow 129"/>
          <p:cNvSpPr/>
          <p:nvPr/>
        </p:nvSpPr>
        <p:spPr>
          <a:xfrm>
            <a:off x="1440901" y="5836926"/>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102" name="Rectangle 101"/>
          <p:cNvSpPr/>
          <p:nvPr/>
        </p:nvSpPr>
        <p:spPr bwMode="auto">
          <a:xfrm>
            <a:off x="8013600" y="3060281"/>
            <a:ext cx="2776638"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000" spc="-50" dirty="0">
                <a:gradFill>
                  <a:gsLst>
                    <a:gs pos="0">
                      <a:srgbClr val="FFFFFF"/>
                    </a:gs>
                    <a:gs pos="100000">
                      <a:srgbClr val="FFFFFF"/>
                    </a:gs>
                  </a:gsLst>
                  <a:lin ang="5400000" scaled="0"/>
                </a:gradFill>
                <a:ea typeface="Segoe UI" pitchFamily="34" charset="0"/>
                <a:cs typeface="Segoe UI" pitchFamily="34" charset="0"/>
              </a:rPr>
              <a:t>Web Portal</a:t>
            </a:r>
          </a:p>
        </p:txBody>
      </p:sp>
      <p:sp>
        <p:nvSpPr>
          <p:cNvPr id="107" name="Rectangle 106"/>
          <p:cNvSpPr/>
          <p:nvPr/>
        </p:nvSpPr>
        <p:spPr>
          <a:xfrm>
            <a:off x="8013600" y="3505495"/>
            <a:ext cx="1491632"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000" dirty="0">
                <a:solidFill>
                  <a:prstClr val="black"/>
                </a:solidFill>
              </a:rPr>
              <a:t>Web Sites</a:t>
            </a:r>
          </a:p>
        </p:txBody>
      </p:sp>
      <p:sp>
        <p:nvSpPr>
          <p:cNvPr id="116" name="Flowchart: Process 115"/>
          <p:cNvSpPr/>
          <p:nvPr/>
        </p:nvSpPr>
        <p:spPr>
          <a:xfrm>
            <a:off x="10618947" y="4685258"/>
            <a:ext cx="1453068" cy="1025972"/>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050" dirty="0">
              <a:solidFill>
                <a:prstClr val="white"/>
              </a:solidFill>
            </a:endParaRPr>
          </a:p>
        </p:txBody>
      </p:sp>
      <p:sp>
        <p:nvSpPr>
          <p:cNvPr id="119" name="Rectangle 118"/>
          <p:cNvSpPr/>
          <p:nvPr/>
        </p:nvSpPr>
        <p:spPr>
          <a:xfrm>
            <a:off x="8013600" y="4013132"/>
            <a:ext cx="404617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dirty="0">
                <a:solidFill>
                  <a:prstClr val="white"/>
                </a:solidFill>
              </a:rPr>
              <a:t>Portal Experience</a:t>
            </a:r>
          </a:p>
        </p:txBody>
      </p:sp>
      <p:sp>
        <p:nvSpPr>
          <p:cNvPr id="71" name="Up Arrow 70"/>
          <p:cNvSpPr/>
          <p:nvPr/>
        </p:nvSpPr>
        <p:spPr>
          <a:xfrm>
            <a:off x="10567774" y="2785114"/>
            <a:ext cx="147624" cy="925736"/>
          </a:xfrm>
          <a:prstGeom prst="upArrow">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lumMod val="65000"/>
                </a:prstClr>
              </a:solidFill>
            </a:endParaRPr>
          </a:p>
        </p:txBody>
      </p:sp>
      <p:sp>
        <p:nvSpPr>
          <p:cNvPr id="131" name="Up-Down Arrow 130"/>
          <p:cNvSpPr/>
          <p:nvPr/>
        </p:nvSpPr>
        <p:spPr>
          <a:xfrm>
            <a:off x="8242957" y="2849978"/>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sp>
        <p:nvSpPr>
          <p:cNvPr id="3" name="Rectangle 2"/>
          <p:cNvSpPr/>
          <p:nvPr/>
        </p:nvSpPr>
        <p:spPr>
          <a:xfrm>
            <a:off x="1589" y="2776246"/>
            <a:ext cx="12266578" cy="408175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white"/>
              </a:solidFill>
            </a:endParaRPr>
          </a:p>
        </p:txBody>
      </p:sp>
      <p:sp>
        <p:nvSpPr>
          <p:cNvPr id="11" name="Curved Up Arrow 10"/>
          <p:cNvSpPr/>
          <p:nvPr/>
        </p:nvSpPr>
        <p:spPr>
          <a:xfrm>
            <a:off x="837802" y="3046616"/>
            <a:ext cx="5365626" cy="1890184"/>
          </a:xfrm>
          <a:prstGeom prst="curvedUp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black"/>
              </a:solidFill>
            </a:endParaRPr>
          </a:p>
        </p:txBody>
      </p:sp>
      <p:sp>
        <p:nvSpPr>
          <p:cNvPr id="99" name="Curved Up Arrow 98"/>
          <p:cNvSpPr/>
          <p:nvPr/>
        </p:nvSpPr>
        <p:spPr>
          <a:xfrm flipH="1">
            <a:off x="1413820" y="3138269"/>
            <a:ext cx="3796293" cy="1614049"/>
          </a:xfrm>
          <a:prstGeom prst="curvedUp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black"/>
              </a:solidFill>
            </a:endParaRPr>
          </a:p>
        </p:txBody>
      </p:sp>
      <p:sp>
        <p:nvSpPr>
          <p:cNvPr id="14" name="Rectangle 13"/>
          <p:cNvSpPr/>
          <p:nvPr/>
        </p:nvSpPr>
        <p:spPr>
          <a:xfrm>
            <a:off x="822621" y="5265045"/>
            <a:ext cx="9451315" cy="146843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algn="ctr" defTabSz="914363">
              <a:buFont typeface="Arial" panose="020B0604020202020204" pitchFamily="34" charset="0"/>
              <a:buChar char="•"/>
            </a:pPr>
            <a:r>
              <a:rPr lang="en-US" dirty="0">
                <a:solidFill>
                  <a:prstClr val="white"/>
                </a:solidFill>
              </a:rPr>
              <a:t>Seamless, Urban Door-to-Door Navigation Experience, Pedestrian &amp; Vehicle</a:t>
            </a:r>
          </a:p>
          <a:p>
            <a:pPr marL="285750" indent="-285750" algn="ctr" defTabSz="914363">
              <a:buFont typeface="Arial" panose="020B0604020202020204" pitchFamily="34" charset="0"/>
              <a:buChar char="•"/>
            </a:pPr>
            <a:r>
              <a:rPr lang="en-US" dirty="0">
                <a:solidFill>
                  <a:prstClr val="white"/>
                </a:solidFill>
              </a:rPr>
              <a:t>Seamless Handoff between Mobile Phone Experience and Car</a:t>
            </a:r>
          </a:p>
          <a:p>
            <a:pPr marL="285750" indent="-285750" algn="ctr" defTabSz="914363">
              <a:buFont typeface="Arial" panose="020B0604020202020204" pitchFamily="34" charset="0"/>
              <a:buChar char="•"/>
            </a:pPr>
            <a:r>
              <a:rPr lang="en-US" dirty="0">
                <a:solidFill>
                  <a:prstClr val="white"/>
                </a:solidFill>
              </a:rPr>
              <a:t>Weather, Traffic, Parking, Points of Interest</a:t>
            </a:r>
          </a:p>
          <a:p>
            <a:pPr marL="285750" indent="-285750" algn="ctr" defTabSz="914363">
              <a:buFont typeface="Arial" panose="020B0604020202020204" pitchFamily="34" charset="0"/>
              <a:buChar char="•"/>
            </a:pPr>
            <a:r>
              <a:rPr lang="en-US" i="1" dirty="0">
                <a:solidFill>
                  <a:prstClr val="white"/>
                </a:solidFill>
              </a:rPr>
              <a:t>Set up your route at night and get alerted on the phone when it’s time to leave</a:t>
            </a:r>
          </a:p>
        </p:txBody>
      </p:sp>
      <p:sp>
        <p:nvSpPr>
          <p:cNvPr id="132" name="Curved Up Arrow 131"/>
          <p:cNvSpPr/>
          <p:nvPr/>
        </p:nvSpPr>
        <p:spPr>
          <a:xfrm flipH="1">
            <a:off x="5202066" y="3053559"/>
            <a:ext cx="5003283" cy="2032385"/>
          </a:xfrm>
          <a:prstGeom prst="curvedUpArrow">
            <a:avLst>
              <a:gd name="adj1" fmla="val 25000"/>
              <a:gd name="adj2" fmla="val 50000"/>
              <a:gd name="adj3" fmla="val 23085"/>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black"/>
              </a:solidFill>
            </a:endParaRPr>
          </a:p>
        </p:txBody>
      </p:sp>
    </p:spTree>
    <p:extLst>
      <p:ext uri="{BB962C8B-B14F-4D97-AF65-F5344CB8AC3E}">
        <p14:creationId xmlns:p14="http://schemas.microsoft.com/office/powerpoint/2010/main" val="255600212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KRONES AG – Connected Operations Showcase</a:t>
            </a:r>
            <a:endParaRPr lang="en-US" dirty="0"/>
          </a:p>
        </p:txBody>
      </p:sp>
      <p:grpSp>
        <p:nvGrpSpPr>
          <p:cNvPr id="412" name="Group 411"/>
          <p:cNvGrpSpPr/>
          <p:nvPr/>
        </p:nvGrpSpPr>
        <p:grpSpPr>
          <a:xfrm>
            <a:off x="289909" y="1332144"/>
            <a:ext cx="2674130" cy="2626392"/>
            <a:chOff x="289909" y="1332144"/>
            <a:chExt cx="2674130" cy="2626392"/>
          </a:xfrm>
        </p:grpSpPr>
        <p:sp>
          <p:nvSpPr>
            <p:cNvPr id="104" name="Rectangle 103"/>
            <p:cNvSpPr/>
            <p:nvPr/>
          </p:nvSpPr>
          <p:spPr>
            <a:xfrm>
              <a:off x="291971" y="3340698"/>
              <a:ext cx="2440934" cy="61783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endParaRPr>
            </a:p>
          </p:txBody>
        </p:sp>
        <p:grpSp>
          <p:nvGrpSpPr>
            <p:cNvPr id="12" name="Group 11"/>
            <p:cNvGrpSpPr/>
            <p:nvPr/>
          </p:nvGrpSpPr>
          <p:grpSpPr>
            <a:xfrm>
              <a:off x="731109" y="1763625"/>
              <a:ext cx="2001795" cy="1124465"/>
              <a:chOff x="753762" y="1692875"/>
              <a:chExt cx="2001795" cy="1124465"/>
            </a:xfrm>
          </p:grpSpPr>
          <p:sp>
            <p:nvSpPr>
              <p:cNvPr id="4" name="Rectangle 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58" name="Group 57"/>
            <p:cNvGrpSpPr/>
            <p:nvPr/>
          </p:nvGrpSpPr>
          <p:grpSpPr>
            <a:xfrm>
              <a:off x="381002" y="2028694"/>
              <a:ext cx="2001795" cy="1124465"/>
              <a:chOff x="753762" y="1692875"/>
              <a:chExt cx="2001795" cy="1124465"/>
            </a:xfrm>
            <a:effectLst>
              <a:outerShdw blurRad="50800" dist="38100" dir="2700000" algn="tl" rotWithShape="0">
                <a:prstClr val="black">
                  <a:alpha val="40000"/>
                </a:prstClr>
              </a:outerShdw>
            </a:effectLst>
          </p:grpSpPr>
          <p:sp>
            <p:nvSpPr>
              <p:cNvPr id="59" name="Rectangle 58"/>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Rectangle 63"/>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sp>
          <p:nvSpPr>
            <p:cNvPr id="94" name="TextBox 93"/>
            <p:cNvSpPr txBox="1"/>
            <p:nvPr/>
          </p:nvSpPr>
          <p:spPr>
            <a:xfrm>
              <a:off x="289909" y="1332144"/>
              <a:ext cx="2674130" cy="369332"/>
            </a:xfrm>
            <a:prstGeom prst="rect">
              <a:avLst/>
            </a:prstGeom>
            <a:noFill/>
          </p:spPr>
          <p:txBody>
            <a:bodyPr wrap="none" rtlCol="0">
              <a:spAutoFit/>
            </a:bodyPr>
            <a:lstStyle/>
            <a:p>
              <a:r>
                <a:rPr lang="en-US" dirty="0" smtClean="0">
                  <a:solidFill>
                    <a:prstClr val="black"/>
                  </a:solidFill>
                </a:rPr>
                <a:t>Contoso Brewing Seattle</a:t>
              </a:r>
              <a:endParaRPr lang="en-US" dirty="0">
                <a:solidFill>
                  <a:prstClr val="black"/>
                </a:solidFill>
              </a:endParaRPr>
            </a:p>
          </p:txBody>
        </p:sp>
        <p:sp>
          <p:nvSpPr>
            <p:cNvPr id="99" name="Flowchart: Magnetic Disk 98"/>
            <p:cNvSpPr/>
            <p:nvPr/>
          </p:nvSpPr>
          <p:spPr>
            <a:xfrm>
              <a:off x="1916329" y="3472456"/>
              <a:ext cx="698157" cy="36183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461559" y="3485494"/>
              <a:ext cx="815069"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prstClr val="white"/>
                </a:solidFill>
              </a:endParaRPr>
            </a:p>
          </p:txBody>
        </p:sp>
      </p:grpSp>
      <p:grpSp>
        <p:nvGrpSpPr>
          <p:cNvPr id="413" name="Group 412"/>
          <p:cNvGrpSpPr/>
          <p:nvPr/>
        </p:nvGrpSpPr>
        <p:grpSpPr>
          <a:xfrm>
            <a:off x="3226698" y="1338689"/>
            <a:ext cx="2728632" cy="2623091"/>
            <a:chOff x="3226698" y="1338689"/>
            <a:chExt cx="2728632" cy="2623091"/>
          </a:xfrm>
        </p:grpSpPr>
        <p:sp>
          <p:nvSpPr>
            <p:cNvPr id="105" name="Rectangle 104"/>
            <p:cNvSpPr/>
            <p:nvPr/>
          </p:nvSpPr>
          <p:spPr>
            <a:xfrm>
              <a:off x="3261712" y="3343942"/>
              <a:ext cx="2440934" cy="61783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endParaRPr>
            </a:p>
          </p:txBody>
        </p:sp>
        <p:grpSp>
          <p:nvGrpSpPr>
            <p:cNvPr id="13" name="Group 12"/>
            <p:cNvGrpSpPr/>
            <p:nvPr/>
          </p:nvGrpSpPr>
          <p:grpSpPr>
            <a:xfrm>
              <a:off x="3698790" y="1763626"/>
              <a:ext cx="2001795" cy="1124465"/>
              <a:chOff x="753762" y="1692875"/>
              <a:chExt cx="2001795" cy="1124465"/>
            </a:xfrm>
          </p:grpSpPr>
          <p:sp>
            <p:nvSpPr>
              <p:cNvPr id="14" name="Rectangle 1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 name="Rectangle 1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67" name="Group 66"/>
            <p:cNvGrpSpPr/>
            <p:nvPr/>
          </p:nvGrpSpPr>
          <p:grpSpPr>
            <a:xfrm>
              <a:off x="3348683" y="2028695"/>
              <a:ext cx="2001795" cy="1124465"/>
              <a:chOff x="753762" y="1692875"/>
              <a:chExt cx="2001795" cy="1124465"/>
            </a:xfrm>
            <a:effectLst>
              <a:outerShdw blurRad="50800" dist="38100" dir="2700000" algn="tl" rotWithShape="0">
                <a:prstClr val="black">
                  <a:alpha val="40000"/>
                </a:prstClr>
              </a:outerShdw>
            </a:effectLst>
          </p:grpSpPr>
          <p:sp>
            <p:nvSpPr>
              <p:cNvPr id="68" name="Rectangle 67"/>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Rectangle 72"/>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sp>
          <p:nvSpPr>
            <p:cNvPr id="96" name="TextBox 95"/>
            <p:cNvSpPr txBox="1"/>
            <p:nvPr/>
          </p:nvSpPr>
          <p:spPr>
            <a:xfrm>
              <a:off x="3226698" y="1338689"/>
              <a:ext cx="2728632" cy="369332"/>
            </a:xfrm>
            <a:prstGeom prst="rect">
              <a:avLst/>
            </a:prstGeom>
            <a:noFill/>
          </p:spPr>
          <p:txBody>
            <a:bodyPr wrap="none" rtlCol="0">
              <a:spAutoFit/>
            </a:bodyPr>
            <a:lstStyle/>
            <a:p>
              <a:r>
                <a:rPr lang="en-US" dirty="0" smtClean="0">
                  <a:solidFill>
                    <a:prstClr val="black"/>
                  </a:solidFill>
                </a:rPr>
                <a:t>Contoso Brewing Viersen</a:t>
              </a:r>
              <a:endParaRPr lang="en-US" dirty="0">
                <a:solidFill>
                  <a:prstClr val="black"/>
                </a:solidFill>
              </a:endParaRPr>
            </a:p>
          </p:txBody>
        </p:sp>
        <p:sp>
          <p:nvSpPr>
            <p:cNvPr id="100" name="Flowchart: Magnetic Disk 99"/>
            <p:cNvSpPr/>
            <p:nvPr/>
          </p:nvSpPr>
          <p:spPr>
            <a:xfrm>
              <a:off x="4884010" y="3483752"/>
              <a:ext cx="698157" cy="36183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3402466" y="3499149"/>
              <a:ext cx="815069"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prstClr val="white"/>
                </a:solidFill>
              </a:endParaRPr>
            </a:p>
          </p:txBody>
        </p:sp>
      </p:grpSp>
      <p:grpSp>
        <p:nvGrpSpPr>
          <p:cNvPr id="414" name="Group 413"/>
          <p:cNvGrpSpPr/>
          <p:nvPr/>
        </p:nvGrpSpPr>
        <p:grpSpPr>
          <a:xfrm>
            <a:off x="6017252" y="1333019"/>
            <a:ext cx="3066673" cy="2644389"/>
            <a:chOff x="6017252" y="1333019"/>
            <a:chExt cx="3066673" cy="2644389"/>
          </a:xfrm>
        </p:grpSpPr>
        <p:sp>
          <p:nvSpPr>
            <p:cNvPr id="106" name="Rectangle 105"/>
            <p:cNvSpPr/>
            <p:nvPr/>
          </p:nvSpPr>
          <p:spPr>
            <a:xfrm>
              <a:off x="6268523" y="3359570"/>
              <a:ext cx="2440934" cy="61783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endParaRPr>
            </a:p>
          </p:txBody>
        </p:sp>
        <p:grpSp>
          <p:nvGrpSpPr>
            <p:cNvPr id="22" name="Group 21"/>
            <p:cNvGrpSpPr/>
            <p:nvPr/>
          </p:nvGrpSpPr>
          <p:grpSpPr>
            <a:xfrm>
              <a:off x="6707662" y="1763626"/>
              <a:ext cx="2001795" cy="1124465"/>
              <a:chOff x="753762" y="1692875"/>
              <a:chExt cx="2001795" cy="1124465"/>
            </a:xfrm>
          </p:grpSpPr>
          <p:sp>
            <p:nvSpPr>
              <p:cNvPr id="23" name="Rectangle 2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 name="Rectangle 2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76" name="Group 75"/>
            <p:cNvGrpSpPr/>
            <p:nvPr/>
          </p:nvGrpSpPr>
          <p:grpSpPr>
            <a:xfrm>
              <a:off x="6357555" y="2028695"/>
              <a:ext cx="2001795" cy="1124465"/>
              <a:chOff x="753762" y="1692875"/>
              <a:chExt cx="2001795" cy="1124465"/>
            </a:xfrm>
            <a:effectLst>
              <a:outerShdw blurRad="50800" dist="38100" dir="2700000" algn="tl" rotWithShape="0">
                <a:prstClr val="black">
                  <a:alpha val="40000"/>
                </a:prstClr>
              </a:outerShdw>
            </a:effectLst>
          </p:grpSpPr>
          <p:sp>
            <p:nvSpPr>
              <p:cNvPr id="77" name="Rectangle 76"/>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2" name="Rectangle 81"/>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sp>
          <p:nvSpPr>
            <p:cNvPr id="97" name="TextBox 96"/>
            <p:cNvSpPr txBox="1"/>
            <p:nvPr/>
          </p:nvSpPr>
          <p:spPr>
            <a:xfrm>
              <a:off x="6017252" y="1333019"/>
              <a:ext cx="3066673" cy="369332"/>
            </a:xfrm>
            <a:prstGeom prst="rect">
              <a:avLst/>
            </a:prstGeom>
            <a:noFill/>
          </p:spPr>
          <p:txBody>
            <a:bodyPr wrap="none" rtlCol="0">
              <a:spAutoFit/>
            </a:bodyPr>
            <a:lstStyle/>
            <a:p>
              <a:r>
                <a:rPr lang="en-US" dirty="0" smtClean="0">
                  <a:solidFill>
                    <a:prstClr val="black"/>
                  </a:solidFill>
                </a:rPr>
                <a:t>Contoso Brewing Cape Town</a:t>
              </a:r>
              <a:endParaRPr lang="en-US" dirty="0">
                <a:solidFill>
                  <a:prstClr val="black"/>
                </a:solidFill>
              </a:endParaRPr>
            </a:p>
          </p:txBody>
        </p:sp>
        <p:sp>
          <p:nvSpPr>
            <p:cNvPr id="101" name="Flowchart: Magnetic Disk 100"/>
            <p:cNvSpPr/>
            <p:nvPr/>
          </p:nvSpPr>
          <p:spPr>
            <a:xfrm>
              <a:off x="7892882" y="3495731"/>
              <a:ext cx="698157" cy="36183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6435817" y="3502407"/>
              <a:ext cx="815069"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prstClr val="white"/>
                </a:solidFill>
              </a:endParaRPr>
            </a:p>
          </p:txBody>
        </p:sp>
      </p:grpSp>
      <p:grpSp>
        <p:nvGrpSpPr>
          <p:cNvPr id="415" name="Group 414"/>
          <p:cNvGrpSpPr/>
          <p:nvPr/>
        </p:nvGrpSpPr>
        <p:grpSpPr>
          <a:xfrm>
            <a:off x="9084740" y="1350412"/>
            <a:ext cx="2919389" cy="2654730"/>
            <a:chOff x="9084740" y="1338689"/>
            <a:chExt cx="2919389" cy="2654730"/>
          </a:xfrm>
        </p:grpSpPr>
        <p:sp>
          <p:nvSpPr>
            <p:cNvPr id="107" name="Rectangle 106"/>
            <p:cNvSpPr/>
            <p:nvPr/>
          </p:nvSpPr>
          <p:spPr>
            <a:xfrm>
              <a:off x="9238264" y="3375581"/>
              <a:ext cx="2440934" cy="61783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prstClr val="black"/>
                </a:solidFill>
              </a:endParaRPr>
            </a:p>
          </p:txBody>
        </p:sp>
        <p:grpSp>
          <p:nvGrpSpPr>
            <p:cNvPr id="31" name="Group 30"/>
            <p:cNvGrpSpPr/>
            <p:nvPr/>
          </p:nvGrpSpPr>
          <p:grpSpPr>
            <a:xfrm>
              <a:off x="9679462" y="1763626"/>
              <a:ext cx="2001795" cy="1124465"/>
              <a:chOff x="753762" y="1692875"/>
              <a:chExt cx="2001795" cy="1124465"/>
            </a:xfrm>
          </p:grpSpPr>
          <p:sp>
            <p:nvSpPr>
              <p:cNvPr id="32" name="Rectangle 31"/>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Rectangle 36"/>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85" name="Group 84"/>
            <p:cNvGrpSpPr/>
            <p:nvPr/>
          </p:nvGrpSpPr>
          <p:grpSpPr>
            <a:xfrm>
              <a:off x="9329355" y="2028695"/>
              <a:ext cx="2001795" cy="1124465"/>
              <a:chOff x="753762" y="1692875"/>
              <a:chExt cx="2001795" cy="1124465"/>
            </a:xfrm>
            <a:effectLst>
              <a:outerShdw blurRad="50800" dist="38100" dir="2700000" algn="tl" rotWithShape="0">
                <a:prstClr val="black">
                  <a:alpha val="40000"/>
                </a:prstClr>
              </a:outerShdw>
            </a:effectLst>
          </p:grpSpPr>
          <p:sp>
            <p:nvSpPr>
              <p:cNvPr id="86" name="Rectangle 85"/>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1" name="Rectangle 90"/>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sp>
          <p:nvSpPr>
            <p:cNvPr id="98" name="TextBox 97"/>
            <p:cNvSpPr txBox="1"/>
            <p:nvPr/>
          </p:nvSpPr>
          <p:spPr>
            <a:xfrm>
              <a:off x="9084740" y="1338689"/>
              <a:ext cx="2919389" cy="369332"/>
            </a:xfrm>
            <a:prstGeom prst="rect">
              <a:avLst/>
            </a:prstGeom>
            <a:noFill/>
          </p:spPr>
          <p:txBody>
            <a:bodyPr wrap="none" rtlCol="0">
              <a:spAutoFit/>
            </a:bodyPr>
            <a:lstStyle/>
            <a:p>
              <a:r>
                <a:rPr lang="en-US" dirty="0" smtClean="0">
                  <a:solidFill>
                    <a:prstClr val="black"/>
                  </a:solidFill>
                </a:rPr>
                <a:t>Contoso Brewing Shanghai</a:t>
              </a:r>
              <a:endParaRPr lang="en-US" dirty="0">
                <a:solidFill>
                  <a:prstClr val="black"/>
                </a:solidFill>
              </a:endParaRPr>
            </a:p>
          </p:txBody>
        </p:sp>
        <p:sp>
          <p:nvSpPr>
            <p:cNvPr id="102" name="Flowchart: Magnetic Disk 101"/>
            <p:cNvSpPr/>
            <p:nvPr/>
          </p:nvSpPr>
          <p:spPr>
            <a:xfrm>
              <a:off x="10864682" y="3530890"/>
              <a:ext cx="698157" cy="36183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114"/>
            <p:cNvSpPr/>
            <p:nvPr/>
          </p:nvSpPr>
          <p:spPr>
            <a:xfrm>
              <a:off x="9426152" y="3515491"/>
              <a:ext cx="815069"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prstClr val="white"/>
                </a:solidFill>
              </a:endParaRPr>
            </a:p>
          </p:txBody>
        </p:sp>
      </p:grpSp>
      <p:sp>
        <p:nvSpPr>
          <p:cNvPr id="116" name="Down Arrow 115"/>
          <p:cNvSpPr/>
          <p:nvPr/>
        </p:nvSpPr>
        <p:spPr>
          <a:xfrm>
            <a:off x="5115700" y="3922417"/>
            <a:ext cx="350107" cy="35834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7" name="Down Arrow 116"/>
          <p:cNvSpPr/>
          <p:nvPr/>
        </p:nvSpPr>
        <p:spPr>
          <a:xfrm>
            <a:off x="8089562" y="3922417"/>
            <a:ext cx="350107" cy="35834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8" name="Down Arrow 117"/>
          <p:cNvSpPr/>
          <p:nvPr/>
        </p:nvSpPr>
        <p:spPr>
          <a:xfrm>
            <a:off x="11063424" y="3922417"/>
            <a:ext cx="350107" cy="35834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9" name="Down Arrow 118"/>
          <p:cNvSpPr/>
          <p:nvPr/>
        </p:nvSpPr>
        <p:spPr>
          <a:xfrm>
            <a:off x="2073878" y="3892721"/>
            <a:ext cx="350107" cy="35834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0" name="Down Arrow 389"/>
          <p:cNvSpPr/>
          <p:nvPr/>
        </p:nvSpPr>
        <p:spPr>
          <a:xfrm>
            <a:off x="4131279" y="4816259"/>
            <a:ext cx="350107" cy="358346"/>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nvGrpSpPr>
          <p:cNvPr id="3" name="Group 2"/>
          <p:cNvGrpSpPr/>
          <p:nvPr/>
        </p:nvGrpSpPr>
        <p:grpSpPr>
          <a:xfrm>
            <a:off x="154864" y="5723578"/>
            <a:ext cx="11615351" cy="950992"/>
            <a:chOff x="154864" y="5723578"/>
            <a:chExt cx="11615351" cy="950992"/>
          </a:xfrm>
        </p:grpSpPr>
        <p:cxnSp>
          <p:nvCxnSpPr>
            <p:cNvPr id="121" name="Straight Connector 120"/>
            <p:cNvCxnSpPr/>
            <p:nvPr/>
          </p:nvCxnSpPr>
          <p:spPr>
            <a:xfrm>
              <a:off x="154864" y="5890053"/>
              <a:ext cx="1161535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533401" y="6159704"/>
              <a:ext cx="685800" cy="514866"/>
              <a:chOff x="9481755" y="1916026"/>
              <a:chExt cx="2351902" cy="1389534"/>
            </a:xfrm>
          </p:grpSpPr>
          <p:grpSp>
            <p:nvGrpSpPr>
              <p:cNvPr id="123" name="Group 122"/>
              <p:cNvGrpSpPr/>
              <p:nvPr/>
            </p:nvGrpSpPr>
            <p:grpSpPr>
              <a:xfrm>
                <a:off x="9831862" y="1916026"/>
                <a:ext cx="2001795" cy="1124465"/>
                <a:chOff x="753762" y="1692875"/>
                <a:chExt cx="2001795" cy="1124465"/>
              </a:xfrm>
            </p:grpSpPr>
            <p:sp>
              <p:nvSpPr>
                <p:cNvPr id="124" name="Rectangle 12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5" name="Rectangle 12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26" name="Rectangle 12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Rectangle 12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Rectangle 12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9" name="Rectangle 12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Rectangle 12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132" name="Group 131"/>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133" name="Rectangle 13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4" name="Rectangle 13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35" name="Rectangle 13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Rectangle 13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7" name="Rectangle 13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8" name="Rectangle 13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9" name="Rectangle 13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Rectangle 13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142" name="Group 141"/>
            <p:cNvGrpSpPr/>
            <p:nvPr/>
          </p:nvGrpSpPr>
          <p:grpSpPr>
            <a:xfrm>
              <a:off x="1311877" y="6159704"/>
              <a:ext cx="685800" cy="514866"/>
              <a:chOff x="9481755" y="1916026"/>
              <a:chExt cx="2351902" cy="1389534"/>
            </a:xfrm>
          </p:grpSpPr>
          <p:grpSp>
            <p:nvGrpSpPr>
              <p:cNvPr id="143" name="Group 142"/>
              <p:cNvGrpSpPr/>
              <p:nvPr/>
            </p:nvGrpSpPr>
            <p:grpSpPr>
              <a:xfrm>
                <a:off x="9831862" y="1916026"/>
                <a:ext cx="2001795" cy="1124465"/>
                <a:chOff x="753762" y="1692875"/>
                <a:chExt cx="2001795" cy="1124465"/>
              </a:xfrm>
            </p:grpSpPr>
            <p:sp>
              <p:nvSpPr>
                <p:cNvPr id="153" name="Rectangle 15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Rectangle 15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55" name="Rectangle 15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Rectangle 15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Rectangle 15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9" name="Rectangle 15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0" name="Rectangle 15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144" name="Group 143"/>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145" name="Rectangle 144"/>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Rectangle 145"/>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47" name="Rectangle 146"/>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9" name="Rectangle 148"/>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0" name="Rectangle 149"/>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Rectangle 150"/>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2" name="Rectangle 151"/>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161" name="Group 160"/>
            <p:cNvGrpSpPr/>
            <p:nvPr/>
          </p:nvGrpSpPr>
          <p:grpSpPr>
            <a:xfrm>
              <a:off x="2090353" y="6159704"/>
              <a:ext cx="685800" cy="514866"/>
              <a:chOff x="9481755" y="1916026"/>
              <a:chExt cx="2351902" cy="1389534"/>
            </a:xfrm>
          </p:grpSpPr>
          <p:grpSp>
            <p:nvGrpSpPr>
              <p:cNvPr id="162" name="Group 161"/>
              <p:cNvGrpSpPr/>
              <p:nvPr/>
            </p:nvGrpSpPr>
            <p:grpSpPr>
              <a:xfrm>
                <a:off x="9831862" y="1916026"/>
                <a:ext cx="2001795" cy="1124465"/>
                <a:chOff x="753762" y="1692875"/>
                <a:chExt cx="2001795" cy="1124465"/>
              </a:xfrm>
            </p:grpSpPr>
            <p:sp>
              <p:nvSpPr>
                <p:cNvPr id="172" name="Rectangle 171"/>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3" name="Rectangle 172"/>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74" name="Rectangle 173"/>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Rectangle 174"/>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Rectangle 175"/>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7" name="Rectangle 176"/>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8" name="Rectangle 177"/>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9" name="Rectangle 178"/>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163" name="Group 162"/>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164" name="Rectangle 16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5" name="Rectangle 16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66" name="Rectangle 16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7" name="Rectangle 16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8" name="Rectangle 16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0" name="Rectangle 16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1" name="Rectangle 17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180" name="Group 179"/>
            <p:cNvGrpSpPr/>
            <p:nvPr/>
          </p:nvGrpSpPr>
          <p:grpSpPr>
            <a:xfrm>
              <a:off x="2868829" y="6159704"/>
              <a:ext cx="685800" cy="514866"/>
              <a:chOff x="9481755" y="1916026"/>
              <a:chExt cx="2351902" cy="1389534"/>
            </a:xfrm>
          </p:grpSpPr>
          <p:grpSp>
            <p:nvGrpSpPr>
              <p:cNvPr id="181" name="Group 180"/>
              <p:cNvGrpSpPr/>
              <p:nvPr/>
            </p:nvGrpSpPr>
            <p:grpSpPr>
              <a:xfrm>
                <a:off x="9831862" y="1916026"/>
                <a:ext cx="2001795" cy="1124465"/>
                <a:chOff x="753762" y="1692875"/>
                <a:chExt cx="2001795" cy="1124465"/>
              </a:xfrm>
            </p:grpSpPr>
            <p:sp>
              <p:nvSpPr>
                <p:cNvPr id="191" name="Rectangle 190"/>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2" name="Rectangle 191"/>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93" name="Rectangle 192"/>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4" name="Rectangle 193"/>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5" name="Rectangle 194"/>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6" name="Rectangle 195"/>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7" name="Rectangle 196"/>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8" name="Rectangle 197"/>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182" name="Group 181"/>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183" name="Rectangle 18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4" name="Rectangle 18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85" name="Rectangle 18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ectangle 18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7" name="Rectangle 18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8" name="Rectangle 18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ectangle 18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0" name="Rectangle 18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199" name="Group 198"/>
            <p:cNvGrpSpPr/>
            <p:nvPr/>
          </p:nvGrpSpPr>
          <p:grpSpPr>
            <a:xfrm>
              <a:off x="3647305" y="6159704"/>
              <a:ext cx="685800" cy="514866"/>
              <a:chOff x="9481755" y="1916026"/>
              <a:chExt cx="2351902" cy="1389534"/>
            </a:xfrm>
          </p:grpSpPr>
          <p:grpSp>
            <p:nvGrpSpPr>
              <p:cNvPr id="200" name="Group 199"/>
              <p:cNvGrpSpPr/>
              <p:nvPr/>
            </p:nvGrpSpPr>
            <p:grpSpPr>
              <a:xfrm>
                <a:off x="9831862" y="1916026"/>
                <a:ext cx="2001795" cy="1124465"/>
                <a:chOff x="753762" y="1692875"/>
                <a:chExt cx="2001795" cy="1124465"/>
              </a:xfrm>
            </p:grpSpPr>
            <p:sp>
              <p:nvSpPr>
                <p:cNvPr id="210" name="Rectangle 209"/>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1" name="Rectangle 210"/>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12" name="Rectangle 211"/>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3" name="Rectangle 212"/>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4" name="Rectangle 213"/>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5" name="Rectangle 214"/>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6" name="Rectangle 215"/>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7" name="Rectangle 216"/>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01" name="Group 200"/>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02" name="Rectangle 201"/>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3" name="Rectangle 202"/>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04" name="Rectangle 203"/>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5" name="Rectangle 204"/>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6" name="Rectangle 205"/>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7" name="Rectangle 206"/>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8" name="Rectangle 207"/>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9" name="Rectangle 208"/>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218" name="Group 217"/>
            <p:cNvGrpSpPr/>
            <p:nvPr/>
          </p:nvGrpSpPr>
          <p:grpSpPr>
            <a:xfrm>
              <a:off x="4425781" y="6159704"/>
              <a:ext cx="685800" cy="514866"/>
              <a:chOff x="9481755" y="1916026"/>
              <a:chExt cx="2351902" cy="1389534"/>
            </a:xfrm>
          </p:grpSpPr>
          <p:grpSp>
            <p:nvGrpSpPr>
              <p:cNvPr id="219" name="Group 218"/>
              <p:cNvGrpSpPr/>
              <p:nvPr/>
            </p:nvGrpSpPr>
            <p:grpSpPr>
              <a:xfrm>
                <a:off x="9831862" y="1916026"/>
                <a:ext cx="2001795" cy="1124465"/>
                <a:chOff x="753762" y="1692875"/>
                <a:chExt cx="2001795" cy="1124465"/>
              </a:xfrm>
            </p:grpSpPr>
            <p:sp>
              <p:nvSpPr>
                <p:cNvPr id="229" name="Rectangle 228"/>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0" name="Rectangle 229"/>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31" name="Rectangle 230"/>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2" name="Rectangle 231"/>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3" name="Rectangle 232"/>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4" name="Rectangle 233"/>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5" name="Rectangle 234"/>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6" name="Rectangle 235"/>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20" name="Group 219"/>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21" name="Rectangle 220"/>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2" name="Rectangle 221"/>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23" name="Rectangle 222"/>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4" name="Rectangle 223"/>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5" name="Rectangle 224"/>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6" name="Rectangle 225"/>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7" name="Rectangle 226"/>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8" name="Rectangle 227"/>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237" name="Group 236"/>
            <p:cNvGrpSpPr/>
            <p:nvPr/>
          </p:nvGrpSpPr>
          <p:grpSpPr>
            <a:xfrm>
              <a:off x="5204257" y="6159704"/>
              <a:ext cx="685800" cy="514866"/>
              <a:chOff x="9481755" y="1916026"/>
              <a:chExt cx="2351902" cy="1389534"/>
            </a:xfrm>
          </p:grpSpPr>
          <p:grpSp>
            <p:nvGrpSpPr>
              <p:cNvPr id="238" name="Group 237"/>
              <p:cNvGrpSpPr/>
              <p:nvPr/>
            </p:nvGrpSpPr>
            <p:grpSpPr>
              <a:xfrm>
                <a:off x="9831862" y="1916026"/>
                <a:ext cx="2001795" cy="1124465"/>
                <a:chOff x="753762" y="1692875"/>
                <a:chExt cx="2001795" cy="1124465"/>
              </a:xfrm>
            </p:grpSpPr>
            <p:sp>
              <p:nvSpPr>
                <p:cNvPr id="248" name="Rectangle 247"/>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9" name="Rectangle 248"/>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50" name="Rectangle 249"/>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1" name="Rectangle 250"/>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2" name="Rectangle 251"/>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3" name="Rectangle 252"/>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ectangle 253"/>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5" name="Rectangle 254"/>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39" name="Group 238"/>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40" name="Rectangle 239"/>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1" name="Rectangle 240"/>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42" name="Rectangle 241"/>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3" name="Rectangle 242"/>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4" name="Rectangle 243"/>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5" name="Rectangle 244"/>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6" name="Rectangle 245"/>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7" name="Rectangle 246"/>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256" name="Group 255"/>
            <p:cNvGrpSpPr/>
            <p:nvPr/>
          </p:nvGrpSpPr>
          <p:grpSpPr>
            <a:xfrm>
              <a:off x="5982733" y="6159704"/>
              <a:ext cx="685800" cy="514866"/>
              <a:chOff x="9481755" y="1916026"/>
              <a:chExt cx="2351902" cy="1389534"/>
            </a:xfrm>
          </p:grpSpPr>
          <p:grpSp>
            <p:nvGrpSpPr>
              <p:cNvPr id="257" name="Group 256"/>
              <p:cNvGrpSpPr/>
              <p:nvPr/>
            </p:nvGrpSpPr>
            <p:grpSpPr>
              <a:xfrm>
                <a:off x="9831862" y="1916026"/>
                <a:ext cx="2001795" cy="1124465"/>
                <a:chOff x="753762" y="1692875"/>
                <a:chExt cx="2001795" cy="1124465"/>
              </a:xfrm>
            </p:grpSpPr>
            <p:sp>
              <p:nvSpPr>
                <p:cNvPr id="267" name="Rectangle 266"/>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8" name="Rectangle 267"/>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69" name="Rectangle 268"/>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0" name="Rectangle 269"/>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1" name="Rectangle 270"/>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2" name="Rectangle 271"/>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3" name="Rectangle 272"/>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4" name="Rectangle 273"/>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58" name="Group 257"/>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59" name="Rectangle 258"/>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0" name="Rectangle 259"/>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61" name="Rectangle 260"/>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2" name="Rectangle 261"/>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3" name="Rectangle 262"/>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4" name="Rectangle 263"/>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5" name="Rectangle 264"/>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6" name="Rectangle 265"/>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275" name="Group 274"/>
            <p:cNvGrpSpPr/>
            <p:nvPr/>
          </p:nvGrpSpPr>
          <p:grpSpPr>
            <a:xfrm>
              <a:off x="6761209" y="6159704"/>
              <a:ext cx="685800" cy="514866"/>
              <a:chOff x="9481755" y="1916026"/>
              <a:chExt cx="2351902" cy="1389534"/>
            </a:xfrm>
          </p:grpSpPr>
          <p:grpSp>
            <p:nvGrpSpPr>
              <p:cNvPr id="276" name="Group 275"/>
              <p:cNvGrpSpPr/>
              <p:nvPr/>
            </p:nvGrpSpPr>
            <p:grpSpPr>
              <a:xfrm>
                <a:off x="9831862" y="1916026"/>
                <a:ext cx="2001795" cy="1124465"/>
                <a:chOff x="753762" y="1692875"/>
                <a:chExt cx="2001795" cy="1124465"/>
              </a:xfrm>
            </p:grpSpPr>
            <p:sp>
              <p:nvSpPr>
                <p:cNvPr id="286" name="Rectangle 285"/>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7" name="Rectangle 286"/>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88" name="Rectangle 287"/>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9" name="Rectangle 288"/>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0" name="Rectangle 289"/>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1" name="Rectangle 290"/>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2" name="Rectangle 291"/>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ectangle 292"/>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77" name="Group 276"/>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78" name="Rectangle 277"/>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9" name="Rectangle 278"/>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80" name="Rectangle 279"/>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1" name="Rectangle 280"/>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2" name="Rectangle 281"/>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3" name="Rectangle 282"/>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4" name="Rectangle 283"/>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5" name="Rectangle 284"/>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294" name="Group 293"/>
            <p:cNvGrpSpPr/>
            <p:nvPr/>
          </p:nvGrpSpPr>
          <p:grpSpPr>
            <a:xfrm>
              <a:off x="7539685" y="6159704"/>
              <a:ext cx="685800" cy="514866"/>
              <a:chOff x="9481755" y="1916026"/>
              <a:chExt cx="2351902" cy="1389534"/>
            </a:xfrm>
          </p:grpSpPr>
          <p:grpSp>
            <p:nvGrpSpPr>
              <p:cNvPr id="295" name="Group 294"/>
              <p:cNvGrpSpPr/>
              <p:nvPr/>
            </p:nvGrpSpPr>
            <p:grpSpPr>
              <a:xfrm>
                <a:off x="9831862" y="1916026"/>
                <a:ext cx="2001795" cy="1124465"/>
                <a:chOff x="753762" y="1692875"/>
                <a:chExt cx="2001795" cy="1124465"/>
              </a:xfrm>
            </p:grpSpPr>
            <p:sp>
              <p:nvSpPr>
                <p:cNvPr id="305" name="Rectangle 304"/>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6" name="Rectangle 305"/>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07" name="Rectangle 306"/>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8" name="Rectangle 307"/>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ectangle 308"/>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0" name="Rectangle 309"/>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1" name="Rectangle 310"/>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2" name="Rectangle 311"/>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296" name="Group 295"/>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297" name="Rectangle 296"/>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8" name="Rectangle 297"/>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299" name="Rectangle 298"/>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0" name="Rectangle 299"/>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1" name="Rectangle 300"/>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2" name="Rectangle 301"/>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3" name="Rectangle 302"/>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4" name="Rectangle 303"/>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313" name="Group 312"/>
            <p:cNvGrpSpPr/>
            <p:nvPr/>
          </p:nvGrpSpPr>
          <p:grpSpPr>
            <a:xfrm>
              <a:off x="8318161" y="6159704"/>
              <a:ext cx="685800" cy="514866"/>
              <a:chOff x="9481755" y="1916026"/>
              <a:chExt cx="2351902" cy="1389534"/>
            </a:xfrm>
          </p:grpSpPr>
          <p:grpSp>
            <p:nvGrpSpPr>
              <p:cNvPr id="314" name="Group 313"/>
              <p:cNvGrpSpPr/>
              <p:nvPr/>
            </p:nvGrpSpPr>
            <p:grpSpPr>
              <a:xfrm>
                <a:off x="9831862" y="1916026"/>
                <a:ext cx="2001795" cy="1124465"/>
                <a:chOff x="753762" y="1692875"/>
                <a:chExt cx="2001795" cy="1124465"/>
              </a:xfrm>
            </p:grpSpPr>
            <p:sp>
              <p:nvSpPr>
                <p:cNvPr id="324" name="Rectangle 32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5" name="Rectangle 32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26" name="Rectangle 32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7" name="Rectangle 32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8" name="Rectangle 32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29" name="Rectangle 32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0" name="Rectangle 32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1" name="Rectangle 33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315" name="Group 314"/>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316" name="Rectangle 315"/>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7" name="Rectangle 316"/>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18" name="Rectangle 317"/>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9" name="Rectangle 318"/>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0" name="Rectangle 319"/>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21" name="Rectangle 320"/>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2" name="Rectangle 321"/>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3" name="Rectangle 322"/>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332" name="Group 331"/>
            <p:cNvGrpSpPr/>
            <p:nvPr/>
          </p:nvGrpSpPr>
          <p:grpSpPr>
            <a:xfrm>
              <a:off x="9096637" y="6159704"/>
              <a:ext cx="685800" cy="514866"/>
              <a:chOff x="9481755" y="1916026"/>
              <a:chExt cx="2351902" cy="1389534"/>
            </a:xfrm>
          </p:grpSpPr>
          <p:grpSp>
            <p:nvGrpSpPr>
              <p:cNvPr id="333" name="Group 332"/>
              <p:cNvGrpSpPr/>
              <p:nvPr/>
            </p:nvGrpSpPr>
            <p:grpSpPr>
              <a:xfrm>
                <a:off x="9831862" y="1916026"/>
                <a:ext cx="2001795" cy="1124465"/>
                <a:chOff x="753762" y="1692875"/>
                <a:chExt cx="2001795" cy="1124465"/>
              </a:xfrm>
            </p:grpSpPr>
            <p:sp>
              <p:nvSpPr>
                <p:cNvPr id="343" name="Rectangle 34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4" name="Rectangle 34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45" name="Rectangle 34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6" name="Rectangle 34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7" name="Rectangle 34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8" name="Rectangle 34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9" name="Rectangle 34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0" name="Rectangle 34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334" name="Group 333"/>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335" name="Rectangle 334"/>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6" name="Rectangle 335"/>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37" name="Rectangle 336"/>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8" name="Rectangle 337"/>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9" name="Rectangle 338"/>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0" name="Rectangle 339"/>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1" name="Rectangle 340"/>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2" name="Rectangle 341"/>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351" name="Group 350"/>
            <p:cNvGrpSpPr/>
            <p:nvPr/>
          </p:nvGrpSpPr>
          <p:grpSpPr>
            <a:xfrm>
              <a:off x="9875113" y="6159704"/>
              <a:ext cx="685800" cy="514866"/>
              <a:chOff x="9481755" y="1916026"/>
              <a:chExt cx="2351902" cy="1389534"/>
            </a:xfrm>
          </p:grpSpPr>
          <p:grpSp>
            <p:nvGrpSpPr>
              <p:cNvPr id="352" name="Group 351"/>
              <p:cNvGrpSpPr/>
              <p:nvPr/>
            </p:nvGrpSpPr>
            <p:grpSpPr>
              <a:xfrm>
                <a:off x="9831862" y="1916026"/>
                <a:ext cx="2001795" cy="1124465"/>
                <a:chOff x="753762" y="1692875"/>
                <a:chExt cx="2001795" cy="1124465"/>
              </a:xfrm>
            </p:grpSpPr>
            <p:sp>
              <p:nvSpPr>
                <p:cNvPr id="362" name="Rectangle 361"/>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3" name="Rectangle 362"/>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64" name="Rectangle 363"/>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5" name="Rectangle 364"/>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6" name="Rectangle 365"/>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7" name="Rectangle 366"/>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8" name="Rectangle 367"/>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9" name="Rectangle 368"/>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353" name="Group 352"/>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354" name="Rectangle 353"/>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5" name="Rectangle 354"/>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56" name="Rectangle 355"/>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7" name="Rectangle 35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8" name="Rectangle 35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9" name="Rectangle 35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0" name="Rectangle 35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1" name="Rectangle 36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grpSp>
          <p:nvGrpSpPr>
            <p:cNvPr id="370" name="Group 369"/>
            <p:cNvGrpSpPr/>
            <p:nvPr/>
          </p:nvGrpSpPr>
          <p:grpSpPr>
            <a:xfrm>
              <a:off x="10653589" y="6159704"/>
              <a:ext cx="685800" cy="514866"/>
              <a:chOff x="9481755" y="1916026"/>
              <a:chExt cx="2351902" cy="1389534"/>
            </a:xfrm>
          </p:grpSpPr>
          <p:grpSp>
            <p:nvGrpSpPr>
              <p:cNvPr id="371" name="Group 370"/>
              <p:cNvGrpSpPr/>
              <p:nvPr/>
            </p:nvGrpSpPr>
            <p:grpSpPr>
              <a:xfrm>
                <a:off x="9831862" y="1916026"/>
                <a:ext cx="2001795" cy="1124465"/>
                <a:chOff x="753762" y="1692875"/>
                <a:chExt cx="2001795" cy="1124465"/>
              </a:xfrm>
            </p:grpSpPr>
            <p:sp>
              <p:nvSpPr>
                <p:cNvPr id="381" name="Rectangle 380"/>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2" name="Rectangle 381"/>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83" name="Rectangle 382"/>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4" name="Rectangle 383"/>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5" name="Rectangle 384"/>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6" name="Rectangle 385"/>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7" name="Rectangle 386"/>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8" name="Rectangle 387"/>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nvGrpSpPr>
              <p:cNvPr id="372" name="Group 371"/>
              <p:cNvGrpSpPr/>
              <p:nvPr/>
            </p:nvGrpSpPr>
            <p:grpSpPr>
              <a:xfrm>
                <a:off x="9481755" y="2181095"/>
                <a:ext cx="2001795" cy="1124465"/>
                <a:chOff x="753762" y="1692875"/>
                <a:chExt cx="2001795" cy="1124465"/>
              </a:xfrm>
              <a:effectLst>
                <a:outerShdw blurRad="50800" dist="38100" dir="2700000" algn="tl" rotWithShape="0">
                  <a:prstClr val="black">
                    <a:alpha val="40000"/>
                  </a:prstClr>
                </a:outerShdw>
              </a:effectLst>
            </p:grpSpPr>
            <p:sp>
              <p:nvSpPr>
                <p:cNvPr id="373" name="Rectangle 372"/>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4" name="Rectangle 373"/>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375" name="Rectangle 374"/>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6" name="Rectangle 375"/>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7" name="Rectangle 376"/>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8" name="Rectangle 377"/>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9" name="Rectangle 378"/>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0" name="Rectangle 379"/>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grpSp>
        <p:sp>
          <p:nvSpPr>
            <p:cNvPr id="391" name="Up Arrow 390"/>
            <p:cNvSpPr/>
            <p:nvPr/>
          </p:nvSpPr>
          <p:spPr>
            <a:xfrm>
              <a:off x="76039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2" name="Up Arrow 391"/>
            <p:cNvSpPr/>
            <p:nvPr/>
          </p:nvSpPr>
          <p:spPr>
            <a:xfrm>
              <a:off x="154031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6" name="Up Arrow 395"/>
            <p:cNvSpPr/>
            <p:nvPr/>
          </p:nvSpPr>
          <p:spPr>
            <a:xfrm>
              <a:off x="232023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7" name="Up Arrow 396"/>
            <p:cNvSpPr/>
            <p:nvPr/>
          </p:nvSpPr>
          <p:spPr>
            <a:xfrm>
              <a:off x="310015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8" name="Up Arrow 397"/>
            <p:cNvSpPr/>
            <p:nvPr/>
          </p:nvSpPr>
          <p:spPr>
            <a:xfrm>
              <a:off x="388007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9" name="Up Arrow 398"/>
            <p:cNvSpPr/>
            <p:nvPr/>
          </p:nvSpPr>
          <p:spPr>
            <a:xfrm>
              <a:off x="465999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0" name="Up Arrow 399"/>
            <p:cNvSpPr/>
            <p:nvPr/>
          </p:nvSpPr>
          <p:spPr>
            <a:xfrm>
              <a:off x="543991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1" name="Up Arrow 400"/>
            <p:cNvSpPr/>
            <p:nvPr/>
          </p:nvSpPr>
          <p:spPr>
            <a:xfrm>
              <a:off x="621983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2" name="Up Arrow 401"/>
            <p:cNvSpPr/>
            <p:nvPr/>
          </p:nvSpPr>
          <p:spPr>
            <a:xfrm>
              <a:off x="699975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3" name="Up Arrow 402"/>
            <p:cNvSpPr/>
            <p:nvPr/>
          </p:nvSpPr>
          <p:spPr>
            <a:xfrm>
              <a:off x="777967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4" name="Up Arrow 403"/>
            <p:cNvSpPr/>
            <p:nvPr/>
          </p:nvSpPr>
          <p:spPr>
            <a:xfrm>
              <a:off x="855959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5" name="Up Arrow 404"/>
            <p:cNvSpPr/>
            <p:nvPr/>
          </p:nvSpPr>
          <p:spPr>
            <a:xfrm>
              <a:off x="933951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6" name="Up Arrow 405"/>
            <p:cNvSpPr/>
            <p:nvPr/>
          </p:nvSpPr>
          <p:spPr>
            <a:xfrm>
              <a:off x="10119439"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7" name="Up Arrow 406"/>
            <p:cNvSpPr/>
            <p:nvPr/>
          </p:nvSpPr>
          <p:spPr>
            <a:xfrm>
              <a:off x="10899365" y="5723578"/>
              <a:ext cx="350107" cy="358346"/>
            </a:xfrm>
            <a:prstGeom prs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417" name="Group 416"/>
          <p:cNvGrpSpPr/>
          <p:nvPr/>
        </p:nvGrpSpPr>
        <p:grpSpPr>
          <a:xfrm>
            <a:off x="147654" y="4983892"/>
            <a:ext cx="11615351" cy="716674"/>
            <a:chOff x="147654" y="4983892"/>
            <a:chExt cx="11615351" cy="716674"/>
          </a:xfrm>
        </p:grpSpPr>
        <p:cxnSp>
          <p:nvCxnSpPr>
            <p:cNvPr id="111" name="Straight Connector 110"/>
            <p:cNvCxnSpPr/>
            <p:nvPr/>
          </p:nvCxnSpPr>
          <p:spPr>
            <a:xfrm>
              <a:off x="147654" y="4983892"/>
              <a:ext cx="1161535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309709" y="5149854"/>
              <a:ext cx="11391347" cy="55071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dirty="0" smtClean="0">
                  <a:solidFill>
                    <a:prstClr val="white"/>
                  </a:solidFill>
                </a:rPr>
                <a:t>KRONES Service Cloud</a:t>
              </a:r>
              <a:endParaRPr lang="en-US" dirty="0">
                <a:solidFill>
                  <a:prstClr val="white"/>
                </a:solidFill>
              </a:endParaRPr>
            </a:p>
          </p:txBody>
        </p:sp>
        <p:sp>
          <p:nvSpPr>
            <p:cNvPr id="122" name="Flowchart: Magnetic Disk 121"/>
            <p:cNvSpPr/>
            <p:nvPr/>
          </p:nvSpPr>
          <p:spPr>
            <a:xfrm>
              <a:off x="3601525" y="5218418"/>
              <a:ext cx="1360511" cy="398014"/>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prstClr val="black"/>
                </a:solidFill>
              </a:endParaRPr>
            </a:p>
          </p:txBody>
        </p:sp>
        <p:sp>
          <p:nvSpPr>
            <p:cNvPr id="389" name="Rectangle 388"/>
            <p:cNvSpPr/>
            <p:nvPr/>
          </p:nvSpPr>
          <p:spPr>
            <a:xfrm>
              <a:off x="5190666" y="5238252"/>
              <a:ext cx="1971694" cy="35834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prstClr val="white"/>
                  </a:solidFill>
                </a:rPr>
                <a:t>Failure Detection</a:t>
              </a:r>
              <a:endParaRPr lang="en-US" dirty="0">
                <a:solidFill>
                  <a:prstClr val="white"/>
                </a:solidFill>
              </a:endParaRPr>
            </a:p>
          </p:txBody>
        </p:sp>
        <p:sp>
          <p:nvSpPr>
            <p:cNvPr id="408" name="Rectangle 407"/>
            <p:cNvSpPr/>
            <p:nvPr/>
          </p:nvSpPr>
          <p:spPr>
            <a:xfrm>
              <a:off x="7284682" y="5246037"/>
              <a:ext cx="1971694" cy="35834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prstClr val="white"/>
                  </a:solidFill>
                </a:rPr>
                <a:t>Service Dispatch</a:t>
              </a:r>
              <a:endParaRPr lang="en-US" dirty="0">
                <a:solidFill>
                  <a:prstClr val="white"/>
                </a:solidFill>
              </a:endParaRPr>
            </a:p>
          </p:txBody>
        </p:sp>
        <p:sp>
          <p:nvSpPr>
            <p:cNvPr id="409" name="Rectangle 408"/>
            <p:cNvSpPr/>
            <p:nvPr/>
          </p:nvSpPr>
          <p:spPr>
            <a:xfrm>
              <a:off x="9378698" y="5253822"/>
              <a:ext cx="1971694" cy="35834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prstClr val="white"/>
                  </a:solidFill>
                </a:rPr>
                <a:t>Optimization</a:t>
              </a:r>
              <a:endParaRPr lang="en-US" dirty="0">
                <a:solidFill>
                  <a:prstClr val="white"/>
                </a:solidFill>
              </a:endParaRPr>
            </a:p>
          </p:txBody>
        </p:sp>
      </p:grpSp>
      <p:grpSp>
        <p:nvGrpSpPr>
          <p:cNvPr id="416" name="Group 415"/>
          <p:cNvGrpSpPr/>
          <p:nvPr/>
        </p:nvGrpSpPr>
        <p:grpSpPr>
          <a:xfrm>
            <a:off x="197708" y="4114800"/>
            <a:ext cx="11615351" cy="674280"/>
            <a:chOff x="197708" y="4114800"/>
            <a:chExt cx="11615351" cy="674280"/>
          </a:xfrm>
        </p:grpSpPr>
        <p:sp>
          <p:nvSpPr>
            <p:cNvPr id="103" name="Rectangle 102"/>
            <p:cNvSpPr/>
            <p:nvPr/>
          </p:nvSpPr>
          <p:spPr>
            <a:xfrm>
              <a:off x="291971" y="4238368"/>
              <a:ext cx="11391347" cy="550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rPr>
                <a:t>Contoso Operations Cloud</a:t>
              </a:r>
              <a:endParaRPr lang="en-US" dirty="0">
                <a:solidFill>
                  <a:prstClr val="white"/>
                </a:solidFill>
              </a:endParaRPr>
            </a:p>
          </p:txBody>
        </p:sp>
        <p:sp>
          <p:nvSpPr>
            <p:cNvPr id="108" name="Flowchart: Magnetic Disk 107"/>
            <p:cNvSpPr/>
            <p:nvPr/>
          </p:nvSpPr>
          <p:spPr>
            <a:xfrm>
              <a:off x="3601525" y="4298760"/>
              <a:ext cx="1360511" cy="398014"/>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endParaRPr>
            </a:p>
          </p:txBody>
        </p:sp>
        <p:cxnSp>
          <p:nvCxnSpPr>
            <p:cNvPr id="110" name="Straight Connector 109"/>
            <p:cNvCxnSpPr/>
            <p:nvPr/>
          </p:nvCxnSpPr>
          <p:spPr>
            <a:xfrm>
              <a:off x="197708" y="4114800"/>
              <a:ext cx="1161535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0" name="Rectangle 409"/>
            <p:cNvSpPr/>
            <p:nvPr/>
          </p:nvSpPr>
          <p:spPr>
            <a:xfrm>
              <a:off x="5190665" y="4324051"/>
              <a:ext cx="2256343"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Production Control</a:t>
              </a:r>
              <a:endParaRPr lang="en-US" dirty="0">
                <a:solidFill>
                  <a:prstClr val="white"/>
                </a:solidFill>
              </a:endParaRPr>
            </a:p>
          </p:txBody>
        </p:sp>
        <p:sp>
          <p:nvSpPr>
            <p:cNvPr id="411" name="Rectangle 410"/>
            <p:cNvSpPr/>
            <p:nvPr/>
          </p:nvSpPr>
          <p:spPr>
            <a:xfrm>
              <a:off x="7565918" y="4326835"/>
              <a:ext cx="2824446" cy="358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prstClr val="white"/>
                  </a:solidFill>
                </a:rPr>
                <a:t>Supply Management</a:t>
              </a:r>
              <a:endParaRPr lang="en-US" dirty="0">
                <a:solidFill>
                  <a:prstClr val="white"/>
                </a:solidFill>
              </a:endParaRPr>
            </a:p>
          </p:txBody>
        </p:sp>
      </p:grpSp>
    </p:spTree>
    <p:extLst>
      <p:ext uri="{BB962C8B-B14F-4D97-AF65-F5344CB8AC3E}">
        <p14:creationId xmlns:p14="http://schemas.microsoft.com/office/powerpoint/2010/main" val="354787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3"/>
                                        </p:tgtEl>
                                        <p:attrNameLst>
                                          <p:attrName>style.visibility</p:attrName>
                                        </p:attrNameLst>
                                      </p:cBhvr>
                                      <p:to>
                                        <p:strVal val="visible"/>
                                      </p:to>
                                    </p:set>
                                    <p:animEffect transition="in" filter="fade">
                                      <p:cBhvr>
                                        <p:cTn id="12" dur="500"/>
                                        <p:tgtEl>
                                          <p:spTgt spid="4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4"/>
                                        </p:tgtEl>
                                        <p:attrNameLst>
                                          <p:attrName>style.visibility</p:attrName>
                                        </p:attrNameLst>
                                      </p:cBhvr>
                                      <p:to>
                                        <p:strVal val="visible"/>
                                      </p:to>
                                    </p:set>
                                    <p:animEffect transition="in" filter="fade">
                                      <p:cBhvr>
                                        <p:cTn id="17" dur="500"/>
                                        <p:tgtEl>
                                          <p:spTgt spid="4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5"/>
                                        </p:tgtEl>
                                        <p:attrNameLst>
                                          <p:attrName>style.visibility</p:attrName>
                                        </p:attrNameLst>
                                      </p:cBhvr>
                                      <p:to>
                                        <p:strVal val="visible"/>
                                      </p:to>
                                    </p:set>
                                    <p:animEffect transition="in" filter="fade">
                                      <p:cBhvr>
                                        <p:cTn id="22" dur="500"/>
                                        <p:tgtEl>
                                          <p:spTgt spid="4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wipe(up)">
                                      <p:cBhvr>
                                        <p:cTn id="27" dur="500"/>
                                        <p:tgtEl>
                                          <p:spTgt spid="11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Effect transition="in" filter="wipe(up)">
                                      <p:cBhvr>
                                        <p:cTn id="30" dur="500"/>
                                        <p:tgtEl>
                                          <p:spTgt spid="11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wipe(up)">
                                      <p:cBhvr>
                                        <p:cTn id="33" dur="500"/>
                                        <p:tgtEl>
                                          <p:spTgt spid="1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wipe(up)">
                                      <p:cBhvr>
                                        <p:cTn id="36" dur="500"/>
                                        <p:tgtEl>
                                          <p:spTgt spid="119"/>
                                        </p:tgtEl>
                                      </p:cBhvr>
                                    </p:animEffect>
                                  </p:childTnLst>
                                </p:cTn>
                              </p:par>
                              <p:par>
                                <p:cTn id="37" presetID="22" presetClass="entr" presetSubtype="1" fill="hold" nodeType="withEffect">
                                  <p:stCondLst>
                                    <p:cond delay="0"/>
                                  </p:stCondLst>
                                  <p:childTnLst>
                                    <p:set>
                                      <p:cBhvr>
                                        <p:cTn id="38" dur="1" fill="hold">
                                          <p:stCondLst>
                                            <p:cond delay="0"/>
                                          </p:stCondLst>
                                        </p:cTn>
                                        <p:tgtEl>
                                          <p:spTgt spid="416"/>
                                        </p:tgtEl>
                                        <p:attrNameLst>
                                          <p:attrName>style.visibility</p:attrName>
                                        </p:attrNameLst>
                                      </p:cBhvr>
                                      <p:to>
                                        <p:strVal val="visible"/>
                                      </p:to>
                                    </p:set>
                                    <p:animEffect transition="in" filter="wipe(up)">
                                      <p:cBhvr>
                                        <p:cTn id="39" dur="500"/>
                                        <p:tgtEl>
                                          <p:spTgt spid="4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90"/>
                                        </p:tgtEl>
                                        <p:attrNameLst>
                                          <p:attrName>style.visibility</p:attrName>
                                        </p:attrNameLst>
                                      </p:cBhvr>
                                      <p:to>
                                        <p:strVal val="visible"/>
                                      </p:to>
                                    </p:set>
                                    <p:animEffect transition="in" filter="wipe(up)">
                                      <p:cBhvr>
                                        <p:cTn id="44" dur="500"/>
                                        <p:tgtEl>
                                          <p:spTgt spid="390"/>
                                        </p:tgtEl>
                                      </p:cBhvr>
                                    </p:animEffect>
                                  </p:childTnLst>
                                </p:cTn>
                              </p:par>
                              <p:par>
                                <p:cTn id="45" presetID="22" presetClass="entr" presetSubtype="1" fill="hold" nodeType="withEffect">
                                  <p:stCondLst>
                                    <p:cond delay="0"/>
                                  </p:stCondLst>
                                  <p:childTnLst>
                                    <p:set>
                                      <p:cBhvr>
                                        <p:cTn id="46" dur="1" fill="hold">
                                          <p:stCondLst>
                                            <p:cond delay="0"/>
                                          </p:stCondLst>
                                        </p:cTn>
                                        <p:tgtEl>
                                          <p:spTgt spid="417"/>
                                        </p:tgtEl>
                                        <p:attrNameLst>
                                          <p:attrName>style.visibility</p:attrName>
                                        </p:attrNameLst>
                                      </p:cBhvr>
                                      <p:to>
                                        <p:strVal val="visible"/>
                                      </p:to>
                                    </p:set>
                                    <p:animEffect transition="in" filter="wipe(up)">
                                      <p:cBhvr>
                                        <p:cTn id="47" dur="500"/>
                                        <p:tgtEl>
                                          <p:spTgt spid="4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39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lowchart: Process 85"/>
          <p:cNvSpPr/>
          <p:nvPr/>
        </p:nvSpPr>
        <p:spPr>
          <a:xfrm>
            <a:off x="5629377" y="5967085"/>
            <a:ext cx="1176845" cy="829968"/>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Customer Relationship Management</a:t>
            </a:r>
          </a:p>
        </p:txBody>
      </p:sp>
      <p:sp>
        <p:nvSpPr>
          <p:cNvPr id="87" name="Flowchart: Process 86"/>
          <p:cNvSpPr/>
          <p:nvPr/>
        </p:nvSpPr>
        <p:spPr>
          <a:xfrm>
            <a:off x="6867974" y="5956419"/>
            <a:ext cx="1178003" cy="84114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smtClean="0">
                <a:solidFill>
                  <a:prstClr val="white"/>
                </a:solidFill>
                <a:latin typeface="Segoe UI Light"/>
              </a:rPr>
              <a:t>Service and Partners</a:t>
            </a:r>
            <a:endParaRPr lang="en-US" sz="1100" dirty="0">
              <a:solidFill>
                <a:prstClr val="white"/>
              </a:solidFill>
              <a:latin typeface="Segoe UI Light"/>
            </a:endParaRPr>
          </a:p>
        </p:txBody>
      </p:sp>
      <p:sp>
        <p:nvSpPr>
          <p:cNvPr id="122" name="Flowchart: Process 121"/>
          <p:cNvSpPr/>
          <p:nvPr/>
        </p:nvSpPr>
        <p:spPr>
          <a:xfrm>
            <a:off x="4390779" y="5956419"/>
            <a:ext cx="1176845" cy="84114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smtClean="0">
                <a:solidFill>
                  <a:prstClr val="white"/>
                </a:solidFill>
                <a:latin typeface="Segoe UI Light"/>
              </a:rPr>
              <a:t>Machine Manufacturer Services</a:t>
            </a:r>
            <a:endParaRPr lang="en-US" sz="1100" dirty="0">
              <a:solidFill>
                <a:prstClr val="white"/>
              </a:solidFill>
              <a:latin typeface="Segoe UI Light"/>
            </a:endParaRPr>
          </a:p>
        </p:txBody>
      </p:sp>
      <p:sp>
        <p:nvSpPr>
          <p:cNvPr id="123" name="Flowchart: Process 122"/>
          <p:cNvSpPr/>
          <p:nvPr/>
        </p:nvSpPr>
        <p:spPr>
          <a:xfrm>
            <a:off x="3152181" y="5942044"/>
            <a:ext cx="1176845" cy="856203"/>
          </a:xfrm>
          <a:prstGeom prst="flowChartProcess">
            <a:avLst/>
          </a:prstGeom>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ERP</a:t>
            </a:r>
          </a:p>
        </p:txBody>
      </p:sp>
      <p:sp>
        <p:nvSpPr>
          <p:cNvPr id="110" name="Rectangle 109"/>
          <p:cNvSpPr/>
          <p:nvPr/>
        </p:nvSpPr>
        <p:spPr>
          <a:xfrm>
            <a:off x="303769" y="5819767"/>
            <a:ext cx="11779257" cy="9880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dirty="0">
              <a:solidFill>
                <a:prstClr val="white"/>
              </a:solidFill>
              <a:latin typeface="Segoe UI Light"/>
            </a:endParaRPr>
          </a:p>
        </p:txBody>
      </p:sp>
      <p:sp>
        <p:nvSpPr>
          <p:cNvPr id="104" name="Rectangle 103"/>
          <p:cNvSpPr/>
          <p:nvPr/>
        </p:nvSpPr>
        <p:spPr>
          <a:xfrm>
            <a:off x="303770" y="3484498"/>
            <a:ext cx="1334815"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a:t>
            </a:r>
            <a:br>
              <a:rPr lang="en-US" sz="1100" dirty="0">
                <a:solidFill>
                  <a:prstClr val="white"/>
                </a:solidFill>
                <a:latin typeface="Segoe UI Light"/>
              </a:rPr>
            </a:br>
            <a:r>
              <a:rPr lang="en-US" sz="1100" dirty="0">
                <a:solidFill>
                  <a:prstClr val="white"/>
                </a:solidFill>
                <a:latin typeface="Segoe UI Light"/>
              </a:rPr>
              <a:t>Fan-Out</a:t>
            </a:r>
          </a:p>
        </p:txBody>
      </p:sp>
      <p:sp>
        <p:nvSpPr>
          <p:cNvPr id="108" name="Rectangle 107"/>
          <p:cNvSpPr/>
          <p:nvPr/>
        </p:nvSpPr>
        <p:spPr>
          <a:xfrm>
            <a:off x="1663144" y="3487945"/>
            <a:ext cx="1227694"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100" dirty="0">
                <a:solidFill>
                  <a:prstClr val="black"/>
                </a:solidFill>
                <a:latin typeface="Segoe UI Light"/>
              </a:rPr>
              <a:t>Web </a:t>
            </a:r>
            <a:r>
              <a:rPr lang="en-US" sz="1100" dirty="0" err="1">
                <a:solidFill>
                  <a:prstClr val="black"/>
                </a:solidFill>
                <a:latin typeface="Segoe UI Light"/>
              </a:rPr>
              <a:t>PaaS</a:t>
            </a:r>
            <a:r>
              <a:rPr lang="en-US" sz="1100" dirty="0">
                <a:solidFill>
                  <a:prstClr val="black"/>
                </a:solidFill>
                <a:latin typeface="Segoe UI Light"/>
              </a:rPr>
              <a:t>/</a:t>
            </a:r>
            <a:r>
              <a:rPr lang="en-US" sz="1100" dirty="0" err="1">
                <a:solidFill>
                  <a:prstClr val="black"/>
                </a:solidFill>
                <a:latin typeface="Segoe UI Light"/>
              </a:rPr>
              <a:t>BaaS</a:t>
            </a:r>
            <a:endParaRPr lang="en-US" sz="1100" dirty="0">
              <a:solidFill>
                <a:prstClr val="black"/>
              </a:solidFill>
              <a:latin typeface="Segoe UI Light"/>
            </a:endParaRPr>
          </a:p>
        </p:txBody>
      </p:sp>
      <p:sp>
        <p:nvSpPr>
          <p:cNvPr id="105" name="Rectangle 104"/>
          <p:cNvSpPr/>
          <p:nvPr/>
        </p:nvSpPr>
        <p:spPr>
          <a:xfrm>
            <a:off x="3313573" y="3476961"/>
            <a:ext cx="4464928" cy="3537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Messaging</a:t>
            </a:r>
          </a:p>
        </p:txBody>
      </p:sp>
      <p:sp>
        <p:nvSpPr>
          <p:cNvPr id="103" name="Rectangle 102"/>
          <p:cNvSpPr/>
          <p:nvPr/>
        </p:nvSpPr>
        <p:spPr>
          <a:xfrm>
            <a:off x="9534085" y="3486634"/>
            <a:ext cx="1255621" cy="3537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Messaging</a:t>
            </a:r>
          </a:p>
        </p:txBody>
      </p:sp>
      <p:sp>
        <p:nvSpPr>
          <p:cNvPr id="96" name="Rectangle 95"/>
          <p:cNvSpPr/>
          <p:nvPr/>
        </p:nvSpPr>
        <p:spPr>
          <a:xfrm>
            <a:off x="10847412" y="3505496"/>
            <a:ext cx="1212361"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Fan-Out</a:t>
            </a:r>
          </a:p>
        </p:txBody>
      </p:sp>
      <p:sp>
        <p:nvSpPr>
          <p:cNvPr id="2" name="Title 1"/>
          <p:cNvSpPr>
            <a:spLocks noGrp="1"/>
          </p:cNvSpPr>
          <p:nvPr>
            <p:ph type="title"/>
          </p:nvPr>
        </p:nvSpPr>
        <p:spPr>
          <a:xfrm>
            <a:off x="503896" y="158453"/>
            <a:ext cx="10969943" cy="1143000"/>
          </a:xfrm>
        </p:spPr>
        <p:txBody>
          <a:bodyPr/>
          <a:lstStyle/>
          <a:p>
            <a:r>
              <a:rPr lang="en-US" dirty="0" smtClean="0"/>
              <a:t>Scenario Architecture</a:t>
            </a:r>
            <a:endParaRPr lang="en-US" dirty="0"/>
          </a:p>
        </p:txBody>
      </p:sp>
      <p:sp>
        <p:nvSpPr>
          <p:cNvPr id="4" name="Rectangle 3"/>
          <p:cNvSpPr/>
          <p:nvPr/>
        </p:nvSpPr>
        <p:spPr bwMode="auto">
          <a:xfrm>
            <a:off x="3313574" y="3060283"/>
            <a:ext cx="4461797"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smtClean="0">
                <a:gradFill>
                  <a:gsLst>
                    <a:gs pos="0">
                      <a:srgbClr val="FFFFFF"/>
                    </a:gs>
                    <a:gs pos="100000">
                      <a:srgbClr val="FFFFFF"/>
                    </a:gs>
                  </a:gsLst>
                  <a:lin ang="5400000" scaled="0"/>
                </a:gradFill>
                <a:latin typeface="Segoe UI Light"/>
                <a:ea typeface="Segoe UI" pitchFamily="34" charset="0"/>
                <a:cs typeface="Segoe UI" pitchFamily="34" charset="0"/>
              </a:rPr>
              <a:t>Telemetry </a:t>
            </a: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Gateway</a:t>
            </a:r>
          </a:p>
        </p:txBody>
      </p:sp>
      <p:grpSp>
        <p:nvGrpSpPr>
          <p:cNvPr id="10" name="Group 9"/>
          <p:cNvGrpSpPr/>
          <p:nvPr/>
        </p:nvGrpSpPr>
        <p:grpSpPr>
          <a:xfrm>
            <a:off x="1222428" y="1582934"/>
            <a:ext cx="598974" cy="1023237"/>
            <a:chOff x="751490" y="1417637"/>
            <a:chExt cx="1045780" cy="1590423"/>
          </a:xfrm>
        </p:grpSpPr>
        <p:sp>
          <p:nvSpPr>
            <p:cNvPr id="5" name="Rounded Rectangle 4"/>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1163493"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7" name="Rounded Rectangle 6"/>
            <p:cNvSpPr/>
            <p:nvPr/>
          </p:nvSpPr>
          <p:spPr>
            <a:xfrm>
              <a:off x="819807" y="1513490"/>
              <a:ext cx="895479"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8" name="Rectangle 7"/>
            <p:cNvSpPr/>
            <p:nvPr/>
          </p:nvSpPr>
          <p:spPr>
            <a:xfrm>
              <a:off x="856856"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 name="Rectangle 8"/>
            <p:cNvSpPr/>
            <p:nvPr/>
          </p:nvSpPr>
          <p:spPr>
            <a:xfrm>
              <a:off x="1470130"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47" name="Group 46"/>
          <p:cNvGrpSpPr/>
          <p:nvPr/>
        </p:nvGrpSpPr>
        <p:grpSpPr>
          <a:xfrm>
            <a:off x="9027022" y="1422431"/>
            <a:ext cx="1791439" cy="1219503"/>
            <a:chOff x="8771114" y="1583646"/>
            <a:chExt cx="2572933" cy="1609047"/>
          </a:xfrm>
        </p:grpSpPr>
        <p:grpSp>
          <p:nvGrpSpPr>
            <p:cNvPr id="40" name="Group 39"/>
            <p:cNvGrpSpPr/>
            <p:nvPr/>
          </p:nvGrpSpPr>
          <p:grpSpPr>
            <a:xfrm>
              <a:off x="8964737" y="1583646"/>
              <a:ext cx="2185689" cy="1266916"/>
              <a:chOff x="751490" y="1417637"/>
              <a:chExt cx="1045780" cy="1590423"/>
            </a:xfrm>
          </p:grpSpPr>
          <p:sp>
            <p:nvSpPr>
              <p:cNvPr id="41" name="Rounded Rectangle 40"/>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43" name="Rounded Rectangle 42"/>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sp>
          <p:nvSpPr>
            <p:cNvPr id="46" name="Trapezoid 45"/>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grpSp>
        <p:nvGrpSpPr>
          <p:cNvPr id="56" name="Group 55"/>
          <p:cNvGrpSpPr/>
          <p:nvPr/>
        </p:nvGrpSpPr>
        <p:grpSpPr>
          <a:xfrm>
            <a:off x="2421290" y="1673271"/>
            <a:ext cx="703837" cy="760069"/>
            <a:chOff x="5735116" y="4639054"/>
            <a:chExt cx="860570" cy="971509"/>
          </a:xfrm>
        </p:grpSpPr>
        <p:sp>
          <p:nvSpPr>
            <p:cNvPr id="49" name="Oval 48"/>
            <p:cNvSpPr/>
            <p:nvPr/>
          </p:nvSpPr>
          <p:spPr>
            <a:xfrm>
              <a:off x="5735116" y="4639054"/>
              <a:ext cx="860570" cy="8409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2" name="Oval 51"/>
            <p:cNvSpPr/>
            <p:nvPr/>
          </p:nvSpPr>
          <p:spPr>
            <a:xfrm>
              <a:off x="5788531" y="4691252"/>
              <a:ext cx="753740" cy="73656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3" name="Oval 52"/>
            <p:cNvSpPr/>
            <p:nvPr/>
          </p:nvSpPr>
          <p:spPr>
            <a:xfrm>
              <a:off x="5849843" y="4751167"/>
              <a:ext cx="631116" cy="61673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4" name="Isosceles Triangle 53"/>
            <p:cNvSpPr/>
            <p:nvPr/>
          </p:nvSpPr>
          <p:spPr>
            <a:xfrm>
              <a:off x="6037089" y="5066975"/>
              <a:ext cx="256624" cy="54358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3"/>
              <a:endParaRPr lang="en-US" sz="1400">
                <a:solidFill>
                  <a:prstClr val="white"/>
                </a:solidFill>
              </a:endParaRPr>
            </a:p>
          </p:txBody>
        </p:sp>
        <p:sp>
          <p:nvSpPr>
            <p:cNvPr id="55" name="TextBox 54"/>
            <p:cNvSpPr txBox="1"/>
            <p:nvPr/>
          </p:nvSpPr>
          <p:spPr>
            <a:xfrm>
              <a:off x="5941944" y="4787886"/>
              <a:ext cx="435505" cy="334386"/>
            </a:xfrm>
            <a:prstGeom prst="rect">
              <a:avLst/>
            </a:prstGeom>
            <a:noFill/>
          </p:spPr>
          <p:txBody>
            <a:bodyPr wrap="none" rtlCol="0">
              <a:spAutoFit/>
            </a:bodyPr>
            <a:lstStyle/>
            <a:p>
              <a:pPr defTabSz="914363"/>
              <a:r>
                <a:rPr lang="de-DE" sz="1100" dirty="0">
                  <a:solidFill>
                    <a:prstClr val="black"/>
                  </a:solidFill>
                </a:rPr>
                <a:t>3G</a:t>
              </a:r>
              <a:endParaRPr lang="en-US" sz="1100" dirty="0">
                <a:solidFill>
                  <a:prstClr val="black"/>
                </a:solidFill>
              </a:endParaRPr>
            </a:p>
          </p:txBody>
        </p:sp>
      </p:grpSp>
      <p:sp>
        <p:nvSpPr>
          <p:cNvPr id="60" name="Rectangle 59"/>
          <p:cNvSpPr/>
          <p:nvPr/>
        </p:nvSpPr>
        <p:spPr bwMode="auto">
          <a:xfrm>
            <a:off x="303770" y="3060282"/>
            <a:ext cx="1326010"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Platform </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Up Arrow 62"/>
          <p:cNvSpPr/>
          <p:nvPr/>
        </p:nvSpPr>
        <p:spPr>
          <a:xfrm>
            <a:off x="364476" y="276742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65" name="Rectangle 64"/>
          <p:cNvSpPr/>
          <p:nvPr/>
        </p:nvSpPr>
        <p:spPr bwMode="auto">
          <a:xfrm>
            <a:off x="1670474" y="3060282"/>
            <a:ext cx="1220365"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Solution Backend</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7" name="Up-Down Arrow 66"/>
          <p:cNvSpPr/>
          <p:nvPr/>
        </p:nvSpPr>
        <p:spPr>
          <a:xfrm>
            <a:off x="1690486" y="2785114"/>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sp>
        <p:nvSpPr>
          <p:cNvPr id="69" name="Rectangle 68"/>
          <p:cNvSpPr/>
          <p:nvPr/>
        </p:nvSpPr>
        <p:spPr bwMode="auto">
          <a:xfrm>
            <a:off x="8013600" y="3060281"/>
            <a:ext cx="2776638"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Web Portal</a:t>
            </a:r>
          </a:p>
        </p:txBody>
      </p:sp>
      <p:sp>
        <p:nvSpPr>
          <p:cNvPr id="71" name="Up Arrow 70"/>
          <p:cNvSpPr/>
          <p:nvPr/>
        </p:nvSpPr>
        <p:spPr>
          <a:xfrm>
            <a:off x="10567774"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72" name="Left-Right Arrow 71"/>
          <p:cNvSpPr/>
          <p:nvPr/>
        </p:nvSpPr>
        <p:spPr>
          <a:xfrm>
            <a:off x="3447463" y="1150314"/>
            <a:ext cx="4009513" cy="118917"/>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smtClean="0">
                <a:solidFill>
                  <a:prstClr val="black">
                    <a:lumMod val="85000"/>
                    <a:lumOff val="15000"/>
                  </a:prstClr>
                </a:solidFill>
              </a:rPr>
              <a:t>1000s </a:t>
            </a:r>
            <a:r>
              <a:rPr lang="de-DE" sz="1050" dirty="0">
                <a:solidFill>
                  <a:prstClr val="black">
                    <a:lumMod val="85000"/>
                    <a:lumOff val="15000"/>
                  </a:prstClr>
                </a:solidFill>
              </a:rPr>
              <a:t>of </a:t>
            </a:r>
            <a:r>
              <a:rPr lang="de-DE" sz="1050" dirty="0" smtClean="0">
                <a:solidFill>
                  <a:prstClr val="black">
                    <a:lumMod val="85000"/>
                    <a:lumOff val="15000"/>
                  </a:prstClr>
                </a:solidFill>
              </a:rPr>
              <a:t>Machines</a:t>
            </a:r>
            <a:endParaRPr lang="en-US" sz="1050" dirty="0">
              <a:solidFill>
                <a:prstClr val="black">
                  <a:lumMod val="85000"/>
                  <a:lumOff val="15000"/>
                </a:prstClr>
              </a:solidFill>
            </a:endParaRPr>
          </a:p>
        </p:txBody>
      </p:sp>
      <p:sp>
        <p:nvSpPr>
          <p:cNvPr id="73" name="Left-Right Arrow 72"/>
          <p:cNvSpPr/>
          <p:nvPr/>
        </p:nvSpPr>
        <p:spPr>
          <a:xfrm>
            <a:off x="303770" y="1170599"/>
            <a:ext cx="2587069" cy="11909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a:solidFill>
                  <a:prstClr val="black">
                    <a:lumMod val="85000"/>
                    <a:lumOff val="15000"/>
                  </a:prstClr>
                </a:solidFill>
              </a:rPr>
              <a:t>100,000s of </a:t>
            </a:r>
            <a:r>
              <a:rPr lang="de-DE" sz="1050" dirty="0" smtClean="0">
                <a:solidFill>
                  <a:prstClr val="black">
                    <a:lumMod val="85000"/>
                    <a:lumOff val="15000"/>
                  </a:prstClr>
                </a:solidFill>
              </a:rPr>
              <a:t>Customers</a:t>
            </a:r>
            <a:endParaRPr lang="en-US" sz="1050" dirty="0">
              <a:solidFill>
                <a:prstClr val="black">
                  <a:lumMod val="85000"/>
                  <a:lumOff val="15000"/>
                </a:prstClr>
              </a:solidFill>
            </a:endParaRPr>
          </a:p>
        </p:txBody>
      </p:sp>
      <p:sp>
        <p:nvSpPr>
          <p:cNvPr id="74" name="Rectangle 73"/>
          <p:cNvSpPr/>
          <p:nvPr/>
        </p:nvSpPr>
        <p:spPr bwMode="auto">
          <a:xfrm>
            <a:off x="10853487" y="3060281"/>
            <a:ext cx="1206286"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Windows</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Up Arrow 74"/>
          <p:cNvSpPr/>
          <p:nvPr/>
        </p:nvSpPr>
        <p:spPr>
          <a:xfrm>
            <a:off x="10864317"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76" name="Left-Right Arrow 75"/>
          <p:cNvSpPr/>
          <p:nvPr/>
        </p:nvSpPr>
        <p:spPr>
          <a:xfrm>
            <a:off x="8013599" y="1152848"/>
            <a:ext cx="4046174" cy="132103"/>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de-DE" sz="1050" dirty="0" smtClean="0">
                <a:solidFill>
                  <a:prstClr val="black">
                    <a:lumMod val="85000"/>
                    <a:lumOff val="15000"/>
                  </a:prstClr>
                </a:solidFill>
              </a:rPr>
              <a:t>10,000s </a:t>
            </a:r>
            <a:r>
              <a:rPr lang="de-DE" sz="1050" dirty="0">
                <a:solidFill>
                  <a:prstClr val="black">
                    <a:lumMod val="85000"/>
                    <a:lumOff val="15000"/>
                  </a:prstClr>
                </a:solidFill>
              </a:rPr>
              <a:t>of </a:t>
            </a:r>
            <a:r>
              <a:rPr lang="de-DE" sz="1050" dirty="0" smtClean="0">
                <a:solidFill>
                  <a:prstClr val="black">
                    <a:lumMod val="85000"/>
                    <a:lumOff val="15000"/>
                  </a:prstClr>
                </a:solidFill>
              </a:rPr>
              <a:t>Operators</a:t>
            </a:r>
            <a:endParaRPr lang="en-US" sz="1050" dirty="0">
              <a:solidFill>
                <a:prstClr val="black">
                  <a:lumMod val="85000"/>
                  <a:lumOff val="15000"/>
                </a:prstClr>
              </a:solidFill>
            </a:endParaRPr>
          </a:p>
        </p:txBody>
      </p:sp>
      <p:sp>
        <p:nvSpPr>
          <p:cNvPr id="77" name="Flowchart: Process 76"/>
          <p:cNvSpPr/>
          <p:nvPr/>
        </p:nvSpPr>
        <p:spPr>
          <a:xfrm>
            <a:off x="4774825" y="3859749"/>
            <a:ext cx="1531748" cy="1636437"/>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0" rtlCol="0" anchor="t"/>
          <a:lstStyle/>
          <a:p>
            <a:pPr algn="ctr" defTabSz="914363"/>
            <a:r>
              <a:rPr lang="de-DE" sz="1100" dirty="0">
                <a:solidFill>
                  <a:prstClr val="white"/>
                </a:solidFill>
                <a:latin typeface="Segoe UI Light"/>
              </a:rPr>
              <a:t>+ </a:t>
            </a:r>
            <a:r>
              <a:rPr lang="de-DE" sz="1100" dirty="0" smtClean="0">
                <a:solidFill>
                  <a:prstClr val="white"/>
                </a:solidFill>
                <a:latin typeface="Segoe UI Light"/>
              </a:rPr>
              <a:t>Cross-Plant KPI</a:t>
            </a:r>
            <a:endParaRPr lang="de-DE" sz="1100" dirty="0">
              <a:solidFill>
                <a:prstClr val="white"/>
              </a:solidFill>
              <a:latin typeface="Segoe UI Light"/>
            </a:endParaRPr>
          </a:p>
          <a:p>
            <a:pPr algn="ctr" defTabSz="914363"/>
            <a:r>
              <a:rPr lang="de-DE" sz="1100" dirty="0">
                <a:solidFill>
                  <a:prstClr val="white"/>
                </a:solidFill>
                <a:latin typeface="Segoe UI Light"/>
              </a:rPr>
              <a:t>+ </a:t>
            </a:r>
            <a:r>
              <a:rPr lang="de-DE" sz="1100" dirty="0" smtClean="0">
                <a:solidFill>
                  <a:prstClr val="white"/>
                </a:solidFill>
                <a:latin typeface="Segoe UI Light"/>
              </a:rPr>
              <a:t>Quality Control</a:t>
            </a:r>
            <a:endParaRPr lang="de-DE" sz="1100" dirty="0">
              <a:solidFill>
                <a:prstClr val="white"/>
              </a:solidFill>
              <a:latin typeface="Segoe UI Light"/>
            </a:endParaRPr>
          </a:p>
          <a:p>
            <a:pPr algn="ctr" defTabSz="914363"/>
            <a:r>
              <a:rPr lang="de-DE" sz="1100" dirty="0">
                <a:solidFill>
                  <a:prstClr val="white"/>
                </a:solidFill>
                <a:latin typeface="Segoe UI Light"/>
              </a:rPr>
              <a:t>+ </a:t>
            </a:r>
            <a:r>
              <a:rPr lang="de-DE" sz="1100" dirty="0" smtClean="0">
                <a:solidFill>
                  <a:prstClr val="white"/>
                </a:solidFill>
                <a:latin typeface="Segoe UI Light"/>
              </a:rPr>
              <a:t>Maintenance </a:t>
            </a:r>
            <a:r>
              <a:rPr lang="de-DE" sz="1100" dirty="0">
                <a:solidFill>
                  <a:prstClr val="white"/>
                </a:solidFill>
                <a:latin typeface="Segoe UI Light"/>
              </a:rPr>
              <a:t/>
            </a:r>
            <a:br>
              <a:rPr lang="de-DE" sz="1100" dirty="0">
                <a:solidFill>
                  <a:prstClr val="white"/>
                </a:solidFill>
                <a:latin typeface="Segoe UI Light"/>
              </a:rPr>
            </a:br>
            <a:endParaRPr lang="en-US" sz="1100" dirty="0">
              <a:solidFill>
                <a:prstClr val="white"/>
              </a:solidFill>
              <a:latin typeface="Segoe UI Light"/>
            </a:endParaRPr>
          </a:p>
        </p:txBody>
      </p:sp>
      <p:sp>
        <p:nvSpPr>
          <p:cNvPr id="78" name="Down Arrow 77"/>
          <p:cNvSpPr/>
          <p:nvPr/>
        </p:nvSpPr>
        <p:spPr>
          <a:xfrm>
            <a:off x="5305578" y="3772706"/>
            <a:ext cx="474503" cy="225183"/>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82" name="Flowchart: Process 81"/>
          <p:cNvSpPr/>
          <p:nvPr/>
        </p:nvSpPr>
        <p:spPr>
          <a:xfrm>
            <a:off x="3313574" y="3859749"/>
            <a:ext cx="1453068" cy="1762099"/>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100" dirty="0">
                <a:solidFill>
                  <a:prstClr val="white"/>
                </a:solidFill>
                <a:latin typeface="Segoe UI Light"/>
              </a:rPr>
              <a:t>+ </a:t>
            </a:r>
            <a:r>
              <a:rPr lang="en-US" sz="1100" dirty="0" smtClean="0">
                <a:solidFill>
                  <a:prstClr val="white"/>
                </a:solidFill>
                <a:latin typeface="Segoe UI Light"/>
              </a:rPr>
              <a:t>Custom Production</a:t>
            </a:r>
            <a:endParaRPr lang="en-US" sz="1100" dirty="0">
              <a:solidFill>
                <a:prstClr val="white"/>
              </a:solidFill>
              <a:latin typeface="Segoe UI Light"/>
            </a:endParaRPr>
          </a:p>
          <a:p>
            <a:pPr algn="ctr" defTabSz="914363"/>
            <a:r>
              <a:rPr lang="en-US" sz="1100" dirty="0">
                <a:solidFill>
                  <a:prstClr val="white"/>
                </a:solidFill>
                <a:latin typeface="Segoe UI Light"/>
              </a:rPr>
              <a:t>+ </a:t>
            </a:r>
            <a:r>
              <a:rPr lang="en-US" sz="1100" dirty="0" smtClean="0">
                <a:solidFill>
                  <a:prstClr val="white"/>
                </a:solidFill>
                <a:latin typeface="Segoe UI Light"/>
              </a:rPr>
              <a:t>Track My Order</a:t>
            </a:r>
            <a:endParaRPr lang="en-US" sz="1100" dirty="0">
              <a:solidFill>
                <a:prstClr val="white"/>
              </a:solidFill>
              <a:latin typeface="Segoe UI Light"/>
            </a:endParaRPr>
          </a:p>
          <a:p>
            <a:pPr algn="ctr" defTabSz="914363"/>
            <a:r>
              <a:rPr lang="en-US" sz="1100" dirty="0">
                <a:solidFill>
                  <a:prstClr val="white"/>
                </a:solidFill>
                <a:latin typeface="Segoe UI Light"/>
              </a:rPr>
              <a:t>+ </a:t>
            </a:r>
            <a:r>
              <a:rPr lang="de-DE" sz="1100" dirty="0" smtClean="0">
                <a:solidFill>
                  <a:prstClr val="white"/>
                </a:solidFill>
                <a:latin typeface="Segoe UI Light"/>
              </a:rPr>
              <a:t>BOM Tracking</a:t>
            </a:r>
            <a:endParaRPr lang="en-US" sz="1100" dirty="0">
              <a:solidFill>
                <a:prstClr val="white"/>
              </a:solidFill>
              <a:latin typeface="Segoe UI Light"/>
            </a:endParaRPr>
          </a:p>
        </p:txBody>
      </p:sp>
      <p:sp>
        <p:nvSpPr>
          <p:cNvPr id="83" name="Down Arrow 82"/>
          <p:cNvSpPr/>
          <p:nvPr/>
        </p:nvSpPr>
        <p:spPr>
          <a:xfrm>
            <a:off x="3792888" y="3774024"/>
            <a:ext cx="450130" cy="21875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en-US" sz="1100">
              <a:solidFill>
                <a:prstClr val="white"/>
              </a:solidFill>
              <a:latin typeface="Segoe UI Light"/>
            </a:endParaRPr>
          </a:p>
        </p:txBody>
      </p:sp>
      <p:sp>
        <p:nvSpPr>
          <p:cNvPr id="84" name="Rectangle 83"/>
          <p:cNvSpPr/>
          <p:nvPr/>
        </p:nvSpPr>
        <p:spPr>
          <a:xfrm>
            <a:off x="4972582" y="4708409"/>
            <a:ext cx="1085065" cy="715094"/>
          </a:xfrm>
          <a:prstGeom prst="rect">
            <a:avLst/>
          </a:prstGeom>
          <a:solidFill>
            <a:schemeClr val="accent1">
              <a:lumMod val="40000"/>
              <a:lumOff val="60000"/>
            </a:schemeClr>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914363"/>
            <a:r>
              <a:rPr lang="de-DE" sz="1100" dirty="0" smtClean="0">
                <a:solidFill>
                  <a:srgbClr val="1F497D">
                    <a:lumMod val="50000"/>
                  </a:srgbClr>
                </a:solidFill>
                <a:latin typeface="Segoe UI Light"/>
              </a:rPr>
              <a:t>Plant Management Systems</a:t>
            </a:r>
            <a:endParaRPr lang="en-US" sz="1100" dirty="0">
              <a:solidFill>
                <a:srgbClr val="1F497D">
                  <a:lumMod val="50000"/>
                </a:srgbClr>
              </a:solidFill>
              <a:latin typeface="Segoe UI Light"/>
            </a:endParaRPr>
          </a:p>
        </p:txBody>
      </p:sp>
      <p:sp>
        <p:nvSpPr>
          <p:cNvPr id="85" name="Flowchart: Process 84"/>
          <p:cNvSpPr/>
          <p:nvPr/>
        </p:nvSpPr>
        <p:spPr>
          <a:xfrm>
            <a:off x="6333616" y="3858506"/>
            <a:ext cx="1453068" cy="1843256"/>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14363"/>
            <a:r>
              <a:rPr lang="en-US" sz="1100" dirty="0">
                <a:solidFill>
                  <a:prstClr val="white"/>
                </a:solidFill>
                <a:latin typeface="Segoe UI Light"/>
              </a:rPr>
              <a:t>+ </a:t>
            </a:r>
            <a:r>
              <a:rPr lang="en-US" sz="1100" dirty="0" smtClean="0">
                <a:solidFill>
                  <a:prstClr val="white"/>
                </a:solidFill>
                <a:latin typeface="Segoe UI Light"/>
              </a:rPr>
              <a:t>Monitoring</a:t>
            </a:r>
            <a:endParaRPr lang="en-US" sz="1100" dirty="0">
              <a:solidFill>
                <a:prstClr val="white"/>
              </a:solidFill>
              <a:latin typeface="Segoe UI Light"/>
            </a:endParaRPr>
          </a:p>
          <a:p>
            <a:pPr algn="ctr" defTabSz="914363"/>
            <a:r>
              <a:rPr lang="en-US" sz="1100" dirty="0">
                <a:solidFill>
                  <a:prstClr val="white"/>
                </a:solidFill>
                <a:latin typeface="Segoe UI Light"/>
              </a:rPr>
              <a:t>+ </a:t>
            </a:r>
            <a:r>
              <a:rPr lang="en-US" sz="1100" dirty="0" smtClean="0">
                <a:solidFill>
                  <a:prstClr val="white"/>
                </a:solidFill>
                <a:latin typeface="Segoe UI Light"/>
              </a:rPr>
              <a:t>Prediction</a:t>
            </a:r>
            <a:endParaRPr lang="en-US" sz="1100" dirty="0">
              <a:solidFill>
                <a:prstClr val="white"/>
              </a:solidFill>
              <a:latin typeface="Segoe UI Light"/>
            </a:endParaRPr>
          </a:p>
          <a:p>
            <a:pPr algn="ctr" defTabSz="914363"/>
            <a:r>
              <a:rPr lang="en-US" sz="1100" dirty="0">
                <a:solidFill>
                  <a:prstClr val="white"/>
                </a:solidFill>
                <a:latin typeface="Segoe UI Light"/>
              </a:rPr>
              <a:t>+ </a:t>
            </a:r>
            <a:r>
              <a:rPr lang="en-US" sz="1100" dirty="0" smtClean="0">
                <a:solidFill>
                  <a:prstClr val="white"/>
                </a:solidFill>
                <a:latin typeface="Segoe UI Light"/>
              </a:rPr>
              <a:t>Scheduling</a:t>
            </a:r>
            <a:endParaRPr lang="en-US" sz="1100" dirty="0">
              <a:solidFill>
                <a:prstClr val="white"/>
              </a:solidFill>
              <a:latin typeface="Segoe UI Light"/>
            </a:endParaRPr>
          </a:p>
        </p:txBody>
      </p:sp>
      <p:grpSp>
        <p:nvGrpSpPr>
          <p:cNvPr id="68" name="Group 67"/>
          <p:cNvGrpSpPr/>
          <p:nvPr/>
        </p:nvGrpSpPr>
        <p:grpSpPr>
          <a:xfrm>
            <a:off x="6333020" y="2767428"/>
            <a:ext cx="235100" cy="990600"/>
            <a:chOff x="6331432" y="3015078"/>
            <a:chExt cx="235100" cy="990600"/>
          </a:xfrm>
        </p:grpSpPr>
        <p:sp>
          <p:nvSpPr>
            <p:cNvPr id="59" name="Up Arrow 58"/>
            <p:cNvSpPr/>
            <p:nvPr/>
          </p:nvSpPr>
          <p:spPr>
            <a:xfrm>
              <a:off x="6418908" y="301507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a:solidFill>
                  <a:prstClr val="white"/>
                </a:solidFill>
              </a:endParaRPr>
            </a:p>
          </p:txBody>
        </p:sp>
        <p:sp>
          <p:nvSpPr>
            <p:cNvPr id="58" name="Down Arrow 57"/>
            <p:cNvSpPr/>
            <p:nvPr/>
          </p:nvSpPr>
          <p:spPr>
            <a:xfrm>
              <a:off x="6331432" y="3097628"/>
              <a:ext cx="154354" cy="90805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a:solidFill>
                  <a:prstClr val="white"/>
                </a:solidFill>
              </a:endParaRPr>
            </a:p>
          </p:txBody>
        </p:sp>
      </p:grpSp>
      <p:sp>
        <p:nvSpPr>
          <p:cNvPr id="94" name="Down Arrow 93"/>
          <p:cNvSpPr/>
          <p:nvPr/>
        </p:nvSpPr>
        <p:spPr>
          <a:xfrm>
            <a:off x="6659319" y="3766811"/>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95" name="Down Arrow 94"/>
          <p:cNvSpPr/>
          <p:nvPr/>
        </p:nvSpPr>
        <p:spPr>
          <a:xfrm rot="10800000">
            <a:off x="7038179" y="368474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91" name="Flowchart: Process 90"/>
          <p:cNvSpPr/>
          <p:nvPr/>
        </p:nvSpPr>
        <p:spPr>
          <a:xfrm>
            <a:off x="1911151" y="5582795"/>
            <a:ext cx="8674722" cy="77483"/>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a:solidFill>
                <a:prstClr val="white"/>
              </a:solidFill>
              <a:latin typeface="Segoe UI Light"/>
            </a:endParaRPr>
          </a:p>
        </p:txBody>
      </p:sp>
      <p:sp>
        <p:nvSpPr>
          <p:cNvPr id="98" name="Flowchart: Process 97"/>
          <p:cNvSpPr/>
          <p:nvPr/>
        </p:nvSpPr>
        <p:spPr>
          <a:xfrm>
            <a:off x="9132805" y="4685257"/>
            <a:ext cx="1453068" cy="975021"/>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01" name="Flowchart: Process 100"/>
          <p:cNvSpPr/>
          <p:nvPr/>
        </p:nvSpPr>
        <p:spPr>
          <a:xfrm>
            <a:off x="1062356" y="4685256"/>
            <a:ext cx="848795" cy="974729"/>
          </a:xfrm>
          <a:prstGeom prst="flowChartProcess">
            <a:avLst/>
          </a:prstGeom>
          <a:solidFill>
            <a:srgbClr val="00A600"/>
          </a:solidFill>
          <a:ln>
            <a:no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06" name="Rectangle 105"/>
          <p:cNvSpPr/>
          <p:nvPr/>
        </p:nvSpPr>
        <p:spPr>
          <a:xfrm>
            <a:off x="8013600" y="3505495"/>
            <a:ext cx="1491632"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100" dirty="0">
                <a:solidFill>
                  <a:prstClr val="black"/>
                </a:solidFill>
                <a:latin typeface="Segoe UI Light"/>
              </a:rPr>
              <a:t>Web </a:t>
            </a:r>
            <a:r>
              <a:rPr lang="en-US" sz="1100" dirty="0" err="1">
                <a:solidFill>
                  <a:prstClr val="black"/>
                </a:solidFill>
                <a:latin typeface="Segoe UI Light"/>
              </a:rPr>
              <a:t>PaaS</a:t>
            </a:r>
            <a:endParaRPr lang="en-US" sz="1100" dirty="0">
              <a:solidFill>
                <a:prstClr val="black"/>
              </a:solidFill>
              <a:latin typeface="Segoe UI Light"/>
            </a:endParaRPr>
          </a:p>
        </p:txBody>
      </p:sp>
      <p:sp>
        <p:nvSpPr>
          <p:cNvPr id="109" name="Flowchart: Process 108"/>
          <p:cNvSpPr/>
          <p:nvPr/>
        </p:nvSpPr>
        <p:spPr>
          <a:xfrm>
            <a:off x="303770" y="5691748"/>
            <a:ext cx="11768246" cy="88868"/>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1" name="Flowchart: Process 110"/>
          <p:cNvSpPr/>
          <p:nvPr/>
        </p:nvSpPr>
        <p:spPr>
          <a:xfrm>
            <a:off x="10618947" y="4685258"/>
            <a:ext cx="1453068" cy="1025972"/>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2" name="Flowchart: Process 111"/>
          <p:cNvSpPr/>
          <p:nvPr/>
        </p:nvSpPr>
        <p:spPr>
          <a:xfrm>
            <a:off x="307748" y="4685258"/>
            <a:ext cx="704738" cy="1031489"/>
          </a:xfrm>
          <a:prstGeom prst="flowChartProcess">
            <a:avLst/>
          </a:prstGeom>
          <a:solidFill>
            <a:schemeClr val="accent6">
              <a:lumMod val="75000"/>
            </a:schemeClr>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3" name="Flowchart: Process 112"/>
          <p:cNvSpPr/>
          <p:nvPr/>
        </p:nvSpPr>
        <p:spPr>
          <a:xfrm>
            <a:off x="8013599" y="4685260"/>
            <a:ext cx="1094202" cy="863359"/>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5760" rIns="0" bIns="0" rtlCol="0" anchor="t"/>
          <a:lstStyle/>
          <a:p>
            <a:pPr algn="ctr" defTabSz="914363"/>
            <a:r>
              <a:rPr lang="de-DE" sz="1100" dirty="0">
                <a:solidFill>
                  <a:prstClr val="white"/>
                </a:solidFill>
                <a:latin typeface="Segoe UI Light"/>
              </a:rPr>
              <a:t/>
            </a:r>
            <a:br>
              <a:rPr lang="de-DE" sz="1100" dirty="0">
                <a:solidFill>
                  <a:prstClr val="white"/>
                </a:solidFill>
                <a:latin typeface="Segoe UI Light"/>
              </a:rPr>
            </a:br>
            <a:endParaRPr lang="en-US" sz="1100" dirty="0">
              <a:solidFill>
                <a:prstClr val="white"/>
              </a:solidFill>
              <a:latin typeface="Segoe UI Light"/>
            </a:endParaRPr>
          </a:p>
        </p:txBody>
      </p:sp>
      <p:sp>
        <p:nvSpPr>
          <p:cNvPr id="114" name="Flowchart: Process 113"/>
          <p:cNvSpPr/>
          <p:nvPr/>
        </p:nvSpPr>
        <p:spPr>
          <a:xfrm>
            <a:off x="1955133" y="4685257"/>
            <a:ext cx="923019" cy="86336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5" name="Flowchart: Process 114"/>
          <p:cNvSpPr/>
          <p:nvPr/>
        </p:nvSpPr>
        <p:spPr>
          <a:xfrm>
            <a:off x="2790331" y="5489008"/>
            <a:ext cx="5363272" cy="59611"/>
          </a:xfrm>
          <a:prstGeom prst="flowChartProcess">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14363"/>
            <a:endParaRPr lang="en-US" sz="1100" dirty="0">
              <a:solidFill>
                <a:prstClr val="white"/>
              </a:solidFill>
              <a:latin typeface="Segoe UI Light"/>
            </a:endParaRPr>
          </a:p>
        </p:txBody>
      </p:sp>
      <p:sp>
        <p:nvSpPr>
          <p:cNvPr id="117" name="Rectangle 116"/>
          <p:cNvSpPr/>
          <p:nvPr/>
        </p:nvSpPr>
        <p:spPr>
          <a:xfrm>
            <a:off x="3496084" y="4708409"/>
            <a:ext cx="1085065" cy="715095"/>
          </a:xfrm>
          <a:prstGeom prst="rect">
            <a:avLst/>
          </a:prstGeom>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rIns="0" rtlCol="0" anchor="ctr"/>
          <a:lstStyle/>
          <a:p>
            <a:pPr algn="ctr" defTabSz="914363"/>
            <a:r>
              <a:rPr lang="de-DE" sz="1100" dirty="0" err="1" smtClean="0">
                <a:solidFill>
                  <a:srgbClr val="1F497D">
                    <a:lumMod val="50000"/>
                  </a:srgbClr>
                </a:solidFill>
                <a:latin typeface="Segoe UI Light"/>
              </a:rPr>
              <a:t>Production</a:t>
            </a:r>
            <a:r>
              <a:rPr lang="de-DE" sz="1100" dirty="0" smtClean="0">
                <a:solidFill>
                  <a:srgbClr val="1F497D">
                    <a:lumMod val="50000"/>
                  </a:srgbClr>
                </a:solidFill>
                <a:latin typeface="Segoe UI Light"/>
              </a:rPr>
              <a:t> </a:t>
            </a:r>
            <a:r>
              <a:rPr lang="de-DE" sz="1100" dirty="0" err="1" smtClean="0">
                <a:solidFill>
                  <a:srgbClr val="1F497D">
                    <a:lumMod val="50000"/>
                  </a:srgbClr>
                </a:solidFill>
                <a:latin typeface="Segoe UI Light"/>
              </a:rPr>
              <a:t>Resource</a:t>
            </a:r>
            <a:r>
              <a:rPr lang="de-DE" sz="1100" dirty="0" smtClean="0">
                <a:solidFill>
                  <a:srgbClr val="1F497D">
                    <a:lumMod val="50000"/>
                  </a:srgbClr>
                </a:solidFill>
                <a:latin typeface="Segoe UI Light"/>
              </a:rPr>
              <a:t> </a:t>
            </a:r>
            <a:br>
              <a:rPr lang="de-DE" sz="1100" dirty="0" smtClean="0">
                <a:solidFill>
                  <a:srgbClr val="1F497D">
                    <a:lumMod val="50000"/>
                  </a:srgbClr>
                </a:solidFill>
                <a:latin typeface="Segoe UI Light"/>
              </a:rPr>
            </a:br>
            <a:r>
              <a:rPr lang="de-DE" sz="1100" dirty="0" smtClean="0">
                <a:solidFill>
                  <a:srgbClr val="1F497D">
                    <a:lumMod val="50000"/>
                  </a:srgbClr>
                </a:solidFill>
                <a:latin typeface="Segoe UI Light"/>
              </a:rPr>
              <a:t>Planning</a:t>
            </a:r>
            <a:endParaRPr lang="en-US" sz="1100" dirty="0">
              <a:solidFill>
                <a:srgbClr val="1F497D">
                  <a:lumMod val="50000"/>
                </a:srgbClr>
              </a:solidFill>
              <a:latin typeface="Segoe UI Light"/>
            </a:endParaRPr>
          </a:p>
        </p:txBody>
      </p:sp>
      <p:sp>
        <p:nvSpPr>
          <p:cNvPr id="118" name="Rectangle 117"/>
          <p:cNvSpPr/>
          <p:nvPr/>
        </p:nvSpPr>
        <p:spPr>
          <a:xfrm>
            <a:off x="6533489" y="4711030"/>
            <a:ext cx="1085065" cy="715095"/>
          </a:xfrm>
          <a:prstGeom prst="rect">
            <a:avLst/>
          </a:prstGeom>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defTabSz="914363"/>
            <a:r>
              <a:rPr lang="de-DE" sz="1100" dirty="0" smtClean="0">
                <a:solidFill>
                  <a:srgbClr val="1F497D">
                    <a:lumMod val="50000"/>
                  </a:srgbClr>
                </a:solidFill>
                <a:latin typeface="Segoe UI Light"/>
              </a:rPr>
              <a:t>Manufacturing </a:t>
            </a:r>
            <a:r>
              <a:rPr lang="de-DE" sz="1100" dirty="0" err="1" smtClean="0">
                <a:solidFill>
                  <a:srgbClr val="1F497D">
                    <a:lumMod val="50000"/>
                  </a:srgbClr>
                </a:solidFill>
                <a:latin typeface="Segoe UI Light"/>
              </a:rPr>
              <a:t>Execution</a:t>
            </a:r>
            <a:r>
              <a:rPr lang="de-DE" sz="1100" dirty="0" smtClean="0">
                <a:solidFill>
                  <a:srgbClr val="1F497D">
                    <a:lumMod val="50000"/>
                  </a:srgbClr>
                </a:solidFill>
                <a:latin typeface="Segoe UI Light"/>
              </a:rPr>
              <a:t> </a:t>
            </a:r>
            <a:br>
              <a:rPr lang="de-DE" sz="1100" dirty="0" smtClean="0">
                <a:solidFill>
                  <a:srgbClr val="1F497D">
                    <a:lumMod val="50000"/>
                  </a:srgbClr>
                </a:solidFill>
                <a:latin typeface="Segoe UI Light"/>
              </a:rPr>
            </a:br>
            <a:r>
              <a:rPr lang="de-DE" sz="1100" dirty="0" smtClean="0">
                <a:solidFill>
                  <a:srgbClr val="1F497D">
                    <a:lumMod val="50000"/>
                  </a:srgbClr>
                </a:solidFill>
                <a:latin typeface="Segoe UI Light"/>
              </a:rPr>
              <a:t>Systems</a:t>
            </a:r>
            <a:endParaRPr lang="en-US" sz="1100" dirty="0">
              <a:solidFill>
                <a:srgbClr val="1F497D">
                  <a:lumMod val="50000"/>
                </a:srgbClr>
              </a:solidFill>
              <a:latin typeface="Segoe UI Light"/>
            </a:endParaRPr>
          </a:p>
        </p:txBody>
      </p:sp>
      <p:sp>
        <p:nvSpPr>
          <p:cNvPr id="97" name="Rectangle 96"/>
          <p:cNvSpPr/>
          <p:nvPr/>
        </p:nvSpPr>
        <p:spPr>
          <a:xfrm>
            <a:off x="303769" y="4005795"/>
            <a:ext cx="257438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b="1" dirty="0" smtClean="0">
                <a:solidFill>
                  <a:prstClr val="white"/>
                </a:solidFill>
                <a:latin typeface="Segoe UI Light"/>
              </a:rPr>
              <a:t>End-Customer and Partner </a:t>
            </a:r>
            <a:r>
              <a:rPr lang="en-US" sz="1100" b="1" dirty="0">
                <a:solidFill>
                  <a:prstClr val="white"/>
                </a:solidFill>
                <a:latin typeface="Segoe UI Light"/>
              </a:rPr>
              <a:t>Experience</a:t>
            </a:r>
          </a:p>
        </p:txBody>
      </p:sp>
      <p:sp>
        <p:nvSpPr>
          <p:cNvPr id="120" name="Rectangle 119"/>
          <p:cNvSpPr/>
          <p:nvPr/>
        </p:nvSpPr>
        <p:spPr>
          <a:xfrm>
            <a:off x="8013600" y="4013132"/>
            <a:ext cx="4046173" cy="434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b="1" dirty="0" smtClean="0">
                <a:solidFill>
                  <a:prstClr val="white"/>
                </a:solidFill>
                <a:latin typeface="Segoe UI Light"/>
              </a:rPr>
              <a:t>Operator Portal </a:t>
            </a:r>
            <a:r>
              <a:rPr lang="en-US" sz="1100" b="1" dirty="0">
                <a:solidFill>
                  <a:prstClr val="white"/>
                </a:solidFill>
                <a:latin typeface="Segoe UI Light"/>
              </a:rPr>
              <a:t>Experience</a:t>
            </a:r>
          </a:p>
        </p:txBody>
      </p:sp>
      <p:sp>
        <p:nvSpPr>
          <p:cNvPr id="127" name="Flowchart: Process 126"/>
          <p:cNvSpPr/>
          <p:nvPr/>
        </p:nvSpPr>
        <p:spPr>
          <a:xfrm>
            <a:off x="303769" y="5938562"/>
            <a:ext cx="2777672" cy="856203"/>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b="1" dirty="0" smtClean="0">
                <a:solidFill>
                  <a:prstClr val="white"/>
                </a:solidFill>
                <a:latin typeface="Segoe UI Light"/>
              </a:rPr>
              <a:t>3</a:t>
            </a:r>
            <a:r>
              <a:rPr lang="en-US" sz="1100" b="1" baseline="30000" dirty="0" smtClean="0">
                <a:solidFill>
                  <a:prstClr val="white"/>
                </a:solidFill>
                <a:latin typeface="Segoe UI Light"/>
              </a:rPr>
              <a:t>rd</a:t>
            </a:r>
            <a:r>
              <a:rPr lang="en-US" sz="1100" b="1" dirty="0" smtClean="0">
                <a:solidFill>
                  <a:prstClr val="white"/>
                </a:solidFill>
                <a:latin typeface="Segoe UI Light"/>
              </a:rPr>
              <a:t> Party Systems</a:t>
            </a:r>
            <a:r>
              <a:rPr lang="en-US" sz="1100" dirty="0">
                <a:solidFill>
                  <a:prstClr val="white"/>
                </a:solidFill>
                <a:latin typeface="Segoe UI Light"/>
              </a:rPr>
              <a:t/>
            </a:r>
            <a:br>
              <a:rPr lang="en-US" sz="1100" dirty="0">
                <a:solidFill>
                  <a:prstClr val="white"/>
                </a:solidFill>
                <a:latin typeface="Segoe UI Light"/>
              </a:rPr>
            </a:br>
            <a:r>
              <a:rPr lang="en-US" sz="1100" dirty="0" smtClean="0">
                <a:solidFill>
                  <a:prstClr val="white"/>
                </a:solidFill>
                <a:latin typeface="Segoe UI Light"/>
              </a:rPr>
              <a:t>Supply Chain Partners </a:t>
            </a:r>
            <a:endParaRPr lang="en-US" sz="1100" dirty="0">
              <a:solidFill>
                <a:prstClr val="white"/>
              </a:solidFill>
              <a:latin typeface="Segoe UI Light"/>
            </a:endParaRPr>
          </a:p>
        </p:txBody>
      </p:sp>
      <p:sp>
        <p:nvSpPr>
          <p:cNvPr id="128" name="Flowchart: Process 127"/>
          <p:cNvSpPr/>
          <p:nvPr/>
        </p:nvSpPr>
        <p:spPr>
          <a:xfrm>
            <a:off x="8105825" y="5938560"/>
            <a:ext cx="3953947" cy="861074"/>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b="1" dirty="0" smtClean="0">
                <a:solidFill>
                  <a:prstClr val="white"/>
                </a:solidFill>
                <a:latin typeface="Segoe UI Light"/>
              </a:rPr>
              <a:t>Operator Profiles </a:t>
            </a:r>
            <a:endParaRPr lang="en-US" sz="1100" dirty="0">
              <a:solidFill>
                <a:prstClr val="white"/>
              </a:solidFill>
              <a:latin typeface="Segoe UI Light"/>
            </a:endParaRPr>
          </a:p>
        </p:txBody>
      </p:sp>
      <p:sp>
        <p:nvSpPr>
          <p:cNvPr id="130" name="Up-Down Arrow 129"/>
          <p:cNvSpPr/>
          <p:nvPr/>
        </p:nvSpPr>
        <p:spPr>
          <a:xfrm>
            <a:off x="144090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70" name="Up-Down Arrow 69"/>
          <p:cNvSpPr/>
          <p:nvPr/>
        </p:nvSpPr>
        <p:spPr>
          <a:xfrm>
            <a:off x="8242957" y="2849978"/>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2" name="Down Arrow 131"/>
          <p:cNvSpPr/>
          <p:nvPr/>
        </p:nvSpPr>
        <p:spPr>
          <a:xfrm rot="10800000">
            <a:off x="8320135" y="4676798"/>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3" name="Down Arrow 132"/>
          <p:cNvSpPr/>
          <p:nvPr/>
        </p:nvSpPr>
        <p:spPr>
          <a:xfrm rot="10800000">
            <a:off x="9608295" y="4676797"/>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4" name="Down Arrow 133"/>
          <p:cNvSpPr/>
          <p:nvPr/>
        </p:nvSpPr>
        <p:spPr>
          <a:xfrm rot="10800000">
            <a:off x="2184038" y="4679612"/>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5" name="Down Arrow 134"/>
          <p:cNvSpPr/>
          <p:nvPr/>
        </p:nvSpPr>
        <p:spPr>
          <a:xfrm rot="10800000">
            <a:off x="1246173" y="4676798"/>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6" name="Down Arrow 135"/>
          <p:cNvSpPr/>
          <p:nvPr/>
        </p:nvSpPr>
        <p:spPr>
          <a:xfrm>
            <a:off x="10904274" y="4753589"/>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7" name="Down Arrow 136"/>
          <p:cNvSpPr/>
          <p:nvPr/>
        </p:nvSpPr>
        <p:spPr>
          <a:xfrm rot="10800000">
            <a:off x="11283134" y="4671525"/>
            <a:ext cx="474503"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39" name="Down Arrow 138"/>
          <p:cNvSpPr/>
          <p:nvPr/>
        </p:nvSpPr>
        <p:spPr>
          <a:xfrm>
            <a:off x="324897" y="4780138"/>
            <a:ext cx="392151"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0" name="Down Arrow 139"/>
          <p:cNvSpPr/>
          <p:nvPr/>
        </p:nvSpPr>
        <p:spPr>
          <a:xfrm rot="10800000">
            <a:off x="635661" y="4698074"/>
            <a:ext cx="392151" cy="238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2" name="Up-Down Arrow 141"/>
          <p:cNvSpPr/>
          <p:nvPr/>
        </p:nvSpPr>
        <p:spPr>
          <a:xfrm>
            <a:off x="9879537"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3" name="Up-Down Arrow 142"/>
          <p:cNvSpPr/>
          <p:nvPr/>
        </p:nvSpPr>
        <p:spPr>
          <a:xfrm>
            <a:off x="7219723"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4" name="Up-Down Arrow 143"/>
          <p:cNvSpPr/>
          <p:nvPr/>
        </p:nvSpPr>
        <p:spPr>
          <a:xfrm>
            <a:off x="4754078"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5" name="Up-Down Arrow 144"/>
          <p:cNvSpPr/>
          <p:nvPr/>
        </p:nvSpPr>
        <p:spPr>
          <a:xfrm>
            <a:off x="349304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6" name="Up-Down Arrow 145"/>
          <p:cNvSpPr/>
          <p:nvPr/>
        </p:nvSpPr>
        <p:spPr>
          <a:xfrm>
            <a:off x="5986900"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grpSp>
        <p:nvGrpSpPr>
          <p:cNvPr id="124" name="Group 123"/>
          <p:cNvGrpSpPr/>
          <p:nvPr/>
        </p:nvGrpSpPr>
        <p:grpSpPr>
          <a:xfrm>
            <a:off x="4543874" y="1546273"/>
            <a:ext cx="2001795" cy="1124465"/>
            <a:chOff x="753762" y="1692875"/>
            <a:chExt cx="2001795" cy="1124465"/>
          </a:xfrm>
          <a:effectLst>
            <a:outerShdw blurRad="50800" dist="38100" dir="2700000" algn="tl" rotWithShape="0">
              <a:prstClr val="black">
                <a:alpha val="40000"/>
              </a:prstClr>
            </a:outerShdw>
          </a:effectLst>
        </p:grpSpPr>
        <p:sp>
          <p:nvSpPr>
            <p:cNvPr id="131" name="Rectangle 130"/>
            <p:cNvSpPr/>
            <p:nvPr/>
          </p:nvSpPr>
          <p:spPr>
            <a:xfrm>
              <a:off x="753762" y="1692875"/>
              <a:ext cx="2001795" cy="1124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8" name="Rectangle 137"/>
            <p:cNvSpPr/>
            <p:nvPr/>
          </p:nvSpPr>
          <p:spPr>
            <a:xfrm>
              <a:off x="2520779" y="1692875"/>
              <a:ext cx="234778" cy="1124465"/>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sp>
          <p:nvSpPr>
            <p:cNvPr id="141" name="Rectangle 140"/>
            <p:cNvSpPr/>
            <p:nvPr/>
          </p:nvSpPr>
          <p:spPr>
            <a:xfrm>
              <a:off x="864973"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Rectangle 146"/>
            <p:cNvSpPr/>
            <p:nvPr/>
          </p:nvSpPr>
          <p:spPr>
            <a:xfrm>
              <a:off x="1692876" y="1853514"/>
              <a:ext cx="753762" cy="61783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ectangle 147"/>
            <p:cNvSpPr/>
            <p:nvPr/>
          </p:nvSpPr>
          <p:spPr>
            <a:xfrm>
              <a:off x="1779373" y="2588178"/>
              <a:ext cx="580768" cy="1123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9" name="Rectangle 148"/>
            <p:cNvSpPr/>
            <p:nvPr/>
          </p:nvSpPr>
          <p:spPr>
            <a:xfrm>
              <a:off x="951470" y="2582562"/>
              <a:ext cx="580768" cy="1235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Rectangle 149"/>
            <p:cNvSpPr/>
            <p:nvPr/>
          </p:nvSpPr>
          <p:spPr>
            <a:xfrm>
              <a:off x="864973" y="2075935"/>
              <a:ext cx="1569309" cy="864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Rectangle 150"/>
            <p:cNvSpPr/>
            <p:nvPr/>
          </p:nvSpPr>
          <p:spPr>
            <a:xfrm>
              <a:off x="864973" y="1754979"/>
              <a:ext cx="407773"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78700142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Scenario-Enabling Technologies</a:t>
            </a:r>
            <a:endParaRPr lang="en-US" dirty="0"/>
          </a:p>
        </p:txBody>
      </p:sp>
      <p:grpSp>
        <p:nvGrpSpPr>
          <p:cNvPr id="106" name="Group 105"/>
          <p:cNvGrpSpPr/>
          <p:nvPr/>
        </p:nvGrpSpPr>
        <p:grpSpPr>
          <a:xfrm>
            <a:off x="6438900" y="1524000"/>
            <a:ext cx="2476500" cy="4546600"/>
            <a:chOff x="6438900" y="1663700"/>
            <a:chExt cx="2476500" cy="4546600"/>
          </a:xfrm>
        </p:grpSpPr>
        <p:sp>
          <p:nvSpPr>
            <p:cNvPr id="5" name="Rectangle 4"/>
            <p:cNvSpPr/>
            <p:nvPr/>
          </p:nvSpPr>
          <p:spPr>
            <a:xfrm>
              <a:off x="6438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Agent-Based High-Scale Computing</a:t>
              </a:r>
              <a:endParaRPr lang="en-US" sz="2400" dirty="0">
                <a:solidFill>
                  <a:prstClr val="white"/>
                </a:solidFill>
                <a:latin typeface="Segoe UI Light"/>
              </a:endParaRPr>
            </a:p>
            <a:p>
              <a:pPr algn="ctr"/>
              <a:endParaRPr lang="en-US" sz="2400" dirty="0">
                <a:solidFill>
                  <a:prstClr val="white"/>
                </a:solidFill>
                <a:latin typeface="Segoe UI Light"/>
              </a:endParaRPr>
            </a:p>
          </p:txBody>
        </p:sp>
        <p:grpSp>
          <p:nvGrpSpPr>
            <p:cNvPr id="100" name="Group 99"/>
            <p:cNvGrpSpPr/>
            <p:nvPr/>
          </p:nvGrpSpPr>
          <p:grpSpPr>
            <a:xfrm>
              <a:off x="6997564" y="2819400"/>
              <a:ext cx="1291119" cy="1276350"/>
              <a:chOff x="7029450" y="3487738"/>
              <a:chExt cx="1320800" cy="1168400"/>
            </a:xfrm>
            <a:solidFill>
              <a:schemeClr val="accent1">
                <a:lumMod val="75000"/>
              </a:schemeClr>
            </a:solidFill>
          </p:grpSpPr>
          <p:grpSp>
            <p:nvGrpSpPr>
              <p:cNvPr id="27" name="Group 26"/>
              <p:cNvGrpSpPr/>
              <p:nvPr/>
            </p:nvGrpSpPr>
            <p:grpSpPr>
              <a:xfrm>
                <a:off x="7029450" y="3487738"/>
                <a:ext cx="1320800" cy="101600"/>
                <a:chOff x="8915400" y="1130300"/>
                <a:chExt cx="1320800" cy="101600"/>
              </a:xfrm>
              <a:grpFill/>
            </p:grpSpPr>
            <p:sp>
              <p:nvSpPr>
                <p:cNvPr id="9" name="Rectangle 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28" name="Group 27"/>
              <p:cNvGrpSpPr/>
              <p:nvPr/>
            </p:nvGrpSpPr>
            <p:grpSpPr>
              <a:xfrm>
                <a:off x="7029450" y="3640138"/>
                <a:ext cx="1320800" cy="101600"/>
                <a:chOff x="8915400" y="1130300"/>
                <a:chExt cx="1320800" cy="101600"/>
              </a:xfrm>
              <a:grpFill/>
            </p:grpSpPr>
            <p:sp>
              <p:nvSpPr>
                <p:cNvPr id="29" name="Rectangle 2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38" name="Group 37"/>
              <p:cNvGrpSpPr/>
              <p:nvPr/>
            </p:nvGrpSpPr>
            <p:grpSpPr>
              <a:xfrm>
                <a:off x="7029450" y="3792538"/>
                <a:ext cx="1320800" cy="101600"/>
                <a:chOff x="8915400" y="1130300"/>
                <a:chExt cx="1320800" cy="101600"/>
              </a:xfrm>
              <a:grpFill/>
            </p:grpSpPr>
            <p:sp>
              <p:nvSpPr>
                <p:cNvPr id="39" name="Rectangle 3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2" name="Rectangle 4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3" name="Rectangle 4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p:nvGrpSpPr>
            <p:grpSpPr>
              <a:xfrm>
                <a:off x="7029450" y="3944938"/>
                <a:ext cx="1320800" cy="101600"/>
                <a:chOff x="8915400" y="1130300"/>
                <a:chExt cx="1320800" cy="101600"/>
              </a:xfrm>
              <a:grpFill/>
            </p:grpSpPr>
            <p:sp>
              <p:nvSpPr>
                <p:cNvPr id="49" name="Rectangle 4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8" name="Group 57"/>
              <p:cNvGrpSpPr/>
              <p:nvPr/>
            </p:nvGrpSpPr>
            <p:grpSpPr>
              <a:xfrm>
                <a:off x="7029450" y="4097338"/>
                <a:ext cx="1320800" cy="101600"/>
                <a:chOff x="8915400" y="1130300"/>
                <a:chExt cx="1320800" cy="101600"/>
              </a:xfrm>
              <a:grpFill/>
            </p:grpSpPr>
            <p:sp>
              <p:nvSpPr>
                <p:cNvPr id="59" name="Rectangle 5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68" name="Group 67"/>
              <p:cNvGrpSpPr/>
              <p:nvPr/>
            </p:nvGrpSpPr>
            <p:grpSpPr>
              <a:xfrm>
                <a:off x="7029450" y="4249738"/>
                <a:ext cx="1320800" cy="101600"/>
                <a:chOff x="8915400" y="1130300"/>
                <a:chExt cx="1320800" cy="101600"/>
              </a:xfrm>
              <a:grpFill/>
            </p:grpSpPr>
            <p:sp>
              <p:nvSpPr>
                <p:cNvPr id="69" name="Rectangle 6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78" name="Group 77"/>
              <p:cNvGrpSpPr/>
              <p:nvPr/>
            </p:nvGrpSpPr>
            <p:grpSpPr>
              <a:xfrm>
                <a:off x="7029450" y="4402138"/>
                <a:ext cx="1320800" cy="101600"/>
                <a:chOff x="8915400" y="1130300"/>
                <a:chExt cx="1320800" cy="101600"/>
              </a:xfrm>
              <a:grpFill/>
            </p:grpSpPr>
            <p:sp>
              <p:nvSpPr>
                <p:cNvPr id="79" name="Rectangle 7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88" name="Group 87"/>
              <p:cNvGrpSpPr/>
              <p:nvPr/>
            </p:nvGrpSpPr>
            <p:grpSpPr>
              <a:xfrm>
                <a:off x="7029450" y="4554538"/>
                <a:ext cx="1320800" cy="101600"/>
                <a:chOff x="8915400" y="1130300"/>
                <a:chExt cx="1320800" cy="101600"/>
              </a:xfrm>
              <a:grpFill/>
            </p:grpSpPr>
            <p:sp>
              <p:nvSpPr>
                <p:cNvPr id="89" name="Rectangle 8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grpSp>
        <p:nvGrpSpPr>
          <p:cNvPr id="105" name="Group 104"/>
          <p:cNvGrpSpPr/>
          <p:nvPr/>
        </p:nvGrpSpPr>
        <p:grpSpPr>
          <a:xfrm>
            <a:off x="3340241" y="1524000"/>
            <a:ext cx="3541567" cy="4546600"/>
            <a:chOff x="3340241" y="1663700"/>
            <a:chExt cx="3541567" cy="4546600"/>
          </a:xfrm>
        </p:grpSpPr>
        <p:sp>
          <p:nvSpPr>
            <p:cNvPr id="6" name="Rectangle 5"/>
            <p:cNvSpPr/>
            <p:nvPr/>
          </p:nvSpPr>
          <p:spPr>
            <a:xfrm>
              <a:off x="3771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Service-Assisted Trustworthy Communication</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101" name="Picture 100"/>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40241" y="1960111"/>
              <a:ext cx="3541567" cy="3383382"/>
            </a:xfrm>
            <a:prstGeom prst="rect">
              <a:avLst/>
            </a:prstGeom>
          </p:spPr>
        </p:pic>
      </p:grpSp>
      <p:grpSp>
        <p:nvGrpSpPr>
          <p:cNvPr id="107" name="Group 106"/>
          <p:cNvGrpSpPr/>
          <p:nvPr/>
        </p:nvGrpSpPr>
        <p:grpSpPr>
          <a:xfrm>
            <a:off x="8818145" y="1524000"/>
            <a:ext cx="3052010" cy="4546600"/>
            <a:chOff x="8818145" y="1663700"/>
            <a:chExt cx="3052010" cy="4546600"/>
          </a:xfrm>
        </p:grpSpPr>
        <p:sp>
          <p:nvSpPr>
            <p:cNvPr id="4" name="Rectangle 3"/>
            <p:cNvSpPr/>
            <p:nvPr/>
          </p:nvSpPr>
          <p:spPr>
            <a:xfrm>
              <a:off x="9105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Federated Identity and Access Control</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102" name="Picture 10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18145" y="2161655"/>
              <a:ext cx="3052010" cy="2915691"/>
            </a:xfrm>
            <a:prstGeom prst="rect">
              <a:avLst/>
            </a:prstGeom>
          </p:spPr>
        </p:pic>
      </p:grpSp>
      <p:grpSp>
        <p:nvGrpSpPr>
          <p:cNvPr id="104" name="Group 103"/>
          <p:cNvGrpSpPr/>
          <p:nvPr/>
        </p:nvGrpSpPr>
        <p:grpSpPr>
          <a:xfrm>
            <a:off x="1104900" y="1524000"/>
            <a:ext cx="2547829" cy="4546600"/>
            <a:chOff x="1104900" y="1663700"/>
            <a:chExt cx="2547829" cy="4546600"/>
          </a:xfrm>
        </p:grpSpPr>
        <p:sp>
          <p:nvSpPr>
            <p:cNvPr id="7" name="Rectangle 6"/>
            <p:cNvSpPr/>
            <p:nvPr/>
          </p:nvSpPr>
          <p:spPr>
            <a:xfrm>
              <a:off x="1104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Data Storage, Analysis, and Machine Learning</a:t>
              </a:r>
            </a:p>
            <a:p>
              <a:pPr algn="ctr"/>
              <a:endParaRPr lang="en-US" sz="2400" dirty="0">
                <a:solidFill>
                  <a:prstClr val="white"/>
                </a:solidFill>
                <a:latin typeface="Segoe UI Light"/>
              </a:endParaRPr>
            </a:p>
          </p:txBody>
        </p:sp>
        <p:pic>
          <p:nvPicPr>
            <p:cNvPr id="103" name="Picture 102"/>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95828" y="2445918"/>
              <a:ext cx="2456901" cy="2347163"/>
            </a:xfrm>
            <a:prstGeom prst="rect">
              <a:avLst/>
            </a:prstGeom>
          </p:spPr>
        </p:pic>
      </p:grpSp>
    </p:spTree>
    <p:extLst>
      <p:ext uri="{BB962C8B-B14F-4D97-AF65-F5344CB8AC3E}">
        <p14:creationId xmlns:p14="http://schemas.microsoft.com/office/powerpoint/2010/main" val="2007738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 Analysis, and Machine Learning</a:t>
            </a:r>
            <a:endParaRPr lang="en-US" dirty="0"/>
          </a:p>
        </p:txBody>
      </p:sp>
      <p:sp>
        <p:nvSpPr>
          <p:cNvPr id="3" name="Content Placeholder 2"/>
          <p:cNvSpPr>
            <a:spLocks noGrp="1"/>
          </p:cNvSpPr>
          <p:nvPr>
            <p:ph idx="1"/>
          </p:nvPr>
        </p:nvSpPr>
        <p:spPr>
          <a:xfrm>
            <a:off x="609600" y="1600201"/>
            <a:ext cx="8470052" cy="4889499"/>
          </a:xfrm>
        </p:spPr>
        <p:txBody>
          <a:bodyPr>
            <a:normAutofit fontScale="92500" lnSpcReduction="20000"/>
          </a:bodyPr>
          <a:lstStyle/>
          <a:p>
            <a:r>
              <a:rPr lang="en-US" dirty="0" smtClean="0"/>
              <a:t>Insight is based on collection and analysis of vast amounts of data across a multitude of devices and sensors in the system scope </a:t>
            </a:r>
          </a:p>
          <a:p>
            <a:r>
              <a:rPr lang="en-US" dirty="0" smtClean="0"/>
              <a:t>Real-Time Analysis: </a:t>
            </a:r>
          </a:p>
          <a:p>
            <a:pPr lvl="1"/>
            <a:r>
              <a:rPr lang="en-US" dirty="0" smtClean="0"/>
              <a:t>Aggregation/Reduction, Temporal Queries</a:t>
            </a:r>
          </a:p>
          <a:p>
            <a:pPr lvl="1"/>
            <a:r>
              <a:rPr lang="en-US" dirty="0" smtClean="0"/>
              <a:t>State Correlation, Alerting, Limit Detection</a:t>
            </a:r>
          </a:p>
          <a:p>
            <a:r>
              <a:rPr lang="en-US" dirty="0" smtClean="0"/>
              <a:t>Data-At-Rest Analysis: </a:t>
            </a:r>
          </a:p>
          <a:p>
            <a:pPr lvl="1"/>
            <a:r>
              <a:rPr lang="en-US" dirty="0" smtClean="0"/>
              <a:t>Time-Series, Map/Reduce, Correlation</a:t>
            </a:r>
          </a:p>
          <a:p>
            <a:r>
              <a:rPr lang="en-US" dirty="0" smtClean="0"/>
              <a:t>Machine Learning</a:t>
            </a:r>
          </a:p>
          <a:p>
            <a:pPr lvl="1"/>
            <a:r>
              <a:rPr lang="en-US" dirty="0" smtClean="0"/>
              <a:t>Pattern Detection, Behavior Prediction</a:t>
            </a:r>
          </a:p>
          <a:p>
            <a:pPr lvl="1"/>
            <a:r>
              <a:rPr lang="en-US" dirty="0" smtClean="0"/>
              <a:t>Plausibility Analysis, Fraud Detection</a:t>
            </a:r>
          </a:p>
        </p:txBody>
      </p:sp>
      <p:grpSp>
        <p:nvGrpSpPr>
          <p:cNvPr id="4" name="Group 3"/>
          <p:cNvGrpSpPr/>
          <p:nvPr/>
        </p:nvGrpSpPr>
        <p:grpSpPr>
          <a:xfrm>
            <a:off x="9150981" y="1579564"/>
            <a:ext cx="2547829" cy="4546600"/>
            <a:chOff x="1104900" y="1663700"/>
            <a:chExt cx="2547829" cy="4546600"/>
          </a:xfrm>
        </p:grpSpPr>
        <p:sp>
          <p:nvSpPr>
            <p:cNvPr id="5" name="Rectangle 4"/>
            <p:cNvSpPr/>
            <p:nvPr/>
          </p:nvSpPr>
          <p:spPr>
            <a:xfrm>
              <a:off x="1104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Data Storage, Analysis, and Machine Learning</a:t>
              </a:r>
            </a:p>
            <a:p>
              <a:pPr algn="ctr"/>
              <a:endParaRPr lang="en-US" sz="2400" dirty="0">
                <a:solidFill>
                  <a:prstClr val="white"/>
                </a:solidFill>
                <a:latin typeface="Segoe UI Light"/>
              </a:endParaRP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95828" y="2445918"/>
              <a:ext cx="2456901" cy="2347163"/>
            </a:xfrm>
            <a:prstGeom prst="rect">
              <a:avLst/>
            </a:prstGeom>
          </p:spPr>
        </p:pic>
      </p:grpSp>
    </p:spTree>
    <p:extLst>
      <p:ext uri="{BB962C8B-B14F-4D97-AF65-F5344CB8AC3E}">
        <p14:creationId xmlns:p14="http://schemas.microsoft.com/office/powerpoint/2010/main" val="3988119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t>… nor really about “The Internet”, …</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2742465129"/>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Agent-Based Computing</a:t>
            </a:r>
            <a:endParaRPr lang="en-US" dirty="0"/>
          </a:p>
        </p:txBody>
      </p:sp>
      <p:sp>
        <p:nvSpPr>
          <p:cNvPr id="3" name="Content Placeholder 2"/>
          <p:cNvSpPr>
            <a:spLocks noGrp="1"/>
          </p:cNvSpPr>
          <p:nvPr>
            <p:ph idx="1"/>
          </p:nvPr>
        </p:nvSpPr>
        <p:spPr>
          <a:xfrm>
            <a:off x="609600" y="1600201"/>
            <a:ext cx="8428247" cy="4813299"/>
          </a:xfrm>
        </p:spPr>
        <p:txBody>
          <a:bodyPr>
            <a:normAutofit fontScale="92500" lnSpcReduction="10000"/>
          </a:bodyPr>
          <a:lstStyle/>
          <a:p>
            <a:r>
              <a:rPr lang="en-US" dirty="0" smtClean="0"/>
              <a:t>Scale-appropriate compute model for service-side logic, complementing device functionality, or </a:t>
            </a:r>
            <a:r>
              <a:rPr lang="en-US" smtClean="0"/>
              <a:t>hosting context analysis </a:t>
            </a:r>
            <a:r>
              <a:rPr lang="en-US" dirty="0" smtClean="0"/>
              <a:t>rules</a:t>
            </a:r>
          </a:p>
          <a:p>
            <a:pPr lvl="1"/>
            <a:r>
              <a:rPr lang="en-US" dirty="0" smtClean="0"/>
              <a:t>Distributed compute fabric, hosting simple device- or device-group scope programs (agents)</a:t>
            </a:r>
          </a:p>
          <a:p>
            <a:pPr lvl="1"/>
            <a:r>
              <a:rPr lang="en-US" dirty="0" smtClean="0"/>
              <a:t>Message-based activation of agents and dispatch of messages to active agents</a:t>
            </a:r>
          </a:p>
          <a:p>
            <a:pPr lvl="1"/>
            <a:r>
              <a:rPr lang="en-US" dirty="0" smtClean="0"/>
              <a:t>Managing of volatile or durable state</a:t>
            </a:r>
          </a:p>
          <a:p>
            <a:pPr lvl="1"/>
            <a:r>
              <a:rPr lang="en-US" dirty="0" smtClean="0"/>
              <a:t>Millions of concurrently active agents per cluster</a:t>
            </a:r>
          </a:p>
          <a:p>
            <a:r>
              <a:rPr lang="en-US" dirty="0" smtClean="0"/>
              <a:t>Simple programming experience in vastly scalable compute infrastructure hosts</a:t>
            </a:r>
          </a:p>
        </p:txBody>
      </p:sp>
      <p:grpSp>
        <p:nvGrpSpPr>
          <p:cNvPr id="4" name="Group 3"/>
          <p:cNvGrpSpPr/>
          <p:nvPr/>
        </p:nvGrpSpPr>
        <p:grpSpPr>
          <a:xfrm>
            <a:off x="9105900" y="1579564"/>
            <a:ext cx="2476500" cy="4546600"/>
            <a:chOff x="6438900" y="1663700"/>
            <a:chExt cx="2476500" cy="4546600"/>
          </a:xfrm>
        </p:grpSpPr>
        <p:sp>
          <p:nvSpPr>
            <p:cNvPr id="5" name="Rectangle 4"/>
            <p:cNvSpPr/>
            <p:nvPr/>
          </p:nvSpPr>
          <p:spPr>
            <a:xfrm>
              <a:off x="6438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Agent-Based High-Scale Computing</a:t>
              </a:r>
              <a:endParaRPr lang="en-US" sz="2400" dirty="0">
                <a:solidFill>
                  <a:prstClr val="white"/>
                </a:solidFill>
                <a:latin typeface="Segoe UI Light"/>
              </a:endParaRPr>
            </a:p>
            <a:p>
              <a:pPr algn="ctr"/>
              <a:endParaRPr lang="en-US" sz="2400" dirty="0">
                <a:solidFill>
                  <a:prstClr val="white"/>
                </a:solidFill>
                <a:latin typeface="Segoe UI Light"/>
              </a:endParaRPr>
            </a:p>
          </p:txBody>
        </p:sp>
        <p:grpSp>
          <p:nvGrpSpPr>
            <p:cNvPr id="6" name="Group 5"/>
            <p:cNvGrpSpPr/>
            <p:nvPr/>
          </p:nvGrpSpPr>
          <p:grpSpPr>
            <a:xfrm>
              <a:off x="6997564" y="2819400"/>
              <a:ext cx="1291119" cy="1276350"/>
              <a:chOff x="7029450" y="3487738"/>
              <a:chExt cx="1320800" cy="1168400"/>
            </a:xfrm>
            <a:solidFill>
              <a:schemeClr val="accent1">
                <a:lumMod val="75000"/>
              </a:schemeClr>
            </a:solidFill>
          </p:grpSpPr>
          <p:grpSp>
            <p:nvGrpSpPr>
              <p:cNvPr id="7" name="Group 6"/>
              <p:cNvGrpSpPr/>
              <p:nvPr/>
            </p:nvGrpSpPr>
            <p:grpSpPr>
              <a:xfrm>
                <a:off x="7029450" y="3487738"/>
                <a:ext cx="1320800" cy="101600"/>
                <a:chOff x="8915400" y="1130300"/>
                <a:chExt cx="1320800" cy="101600"/>
              </a:xfrm>
              <a:grpFill/>
            </p:grpSpPr>
            <p:sp>
              <p:nvSpPr>
                <p:cNvPr id="78" name="Rectangle 77"/>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7029450" y="3640138"/>
                <a:ext cx="1320800" cy="101600"/>
                <a:chOff x="8915400" y="1130300"/>
                <a:chExt cx="1320800" cy="101600"/>
              </a:xfrm>
              <a:grpFill/>
            </p:grpSpPr>
            <p:sp>
              <p:nvSpPr>
                <p:cNvPr id="69" name="Rectangle 6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9" name="Group 8"/>
              <p:cNvGrpSpPr/>
              <p:nvPr/>
            </p:nvGrpSpPr>
            <p:grpSpPr>
              <a:xfrm>
                <a:off x="7029450" y="3792538"/>
                <a:ext cx="1320800" cy="101600"/>
                <a:chOff x="8915400" y="1130300"/>
                <a:chExt cx="1320800" cy="101600"/>
              </a:xfrm>
              <a:grpFill/>
            </p:grpSpPr>
            <p:sp>
              <p:nvSpPr>
                <p:cNvPr id="60" name="Rectangle 59"/>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10" name="Group 9"/>
              <p:cNvGrpSpPr/>
              <p:nvPr/>
            </p:nvGrpSpPr>
            <p:grpSpPr>
              <a:xfrm>
                <a:off x="7029450" y="3944938"/>
                <a:ext cx="1320800" cy="101600"/>
                <a:chOff x="8915400" y="1130300"/>
                <a:chExt cx="1320800" cy="101600"/>
              </a:xfrm>
              <a:grpFill/>
            </p:grpSpPr>
            <p:sp>
              <p:nvSpPr>
                <p:cNvPr id="51" name="Rectangle 50"/>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11" name="Group 10"/>
              <p:cNvGrpSpPr/>
              <p:nvPr/>
            </p:nvGrpSpPr>
            <p:grpSpPr>
              <a:xfrm>
                <a:off x="7029450" y="4097338"/>
                <a:ext cx="1320800" cy="101600"/>
                <a:chOff x="8915400" y="1130300"/>
                <a:chExt cx="1320800" cy="101600"/>
              </a:xfrm>
              <a:grpFill/>
            </p:grpSpPr>
            <p:sp>
              <p:nvSpPr>
                <p:cNvPr id="42" name="Rectangle 41"/>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3" name="Rectangle 42"/>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12" name="Group 11"/>
              <p:cNvGrpSpPr/>
              <p:nvPr/>
            </p:nvGrpSpPr>
            <p:grpSpPr>
              <a:xfrm>
                <a:off x="7029450" y="4249738"/>
                <a:ext cx="1320800" cy="101600"/>
                <a:chOff x="8915400" y="1130300"/>
                <a:chExt cx="1320800" cy="101600"/>
              </a:xfrm>
              <a:grpFill/>
            </p:grpSpPr>
            <p:sp>
              <p:nvSpPr>
                <p:cNvPr id="33" name="Rectangle 32"/>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13" name="Group 12"/>
              <p:cNvGrpSpPr/>
              <p:nvPr/>
            </p:nvGrpSpPr>
            <p:grpSpPr>
              <a:xfrm>
                <a:off x="7029450" y="4402138"/>
                <a:ext cx="1320800" cy="101600"/>
                <a:chOff x="8915400" y="1130300"/>
                <a:chExt cx="1320800" cy="101600"/>
              </a:xfrm>
              <a:grpFill/>
            </p:grpSpPr>
            <p:sp>
              <p:nvSpPr>
                <p:cNvPr id="24" name="Rectangle 23"/>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14" name="Group 13"/>
              <p:cNvGrpSpPr/>
              <p:nvPr/>
            </p:nvGrpSpPr>
            <p:grpSpPr>
              <a:xfrm>
                <a:off x="7029450" y="4554538"/>
                <a:ext cx="1320800" cy="101600"/>
                <a:chOff x="8915400" y="1130300"/>
                <a:chExt cx="1320800" cy="101600"/>
              </a:xfrm>
              <a:grpFill/>
            </p:grpSpPr>
            <p:sp>
              <p:nvSpPr>
                <p:cNvPr id="15" name="Rectangle 14"/>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2" name="Rectangle 21"/>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spTree>
    <p:extLst>
      <p:ext uri="{BB962C8B-B14F-4D97-AF65-F5344CB8AC3E}">
        <p14:creationId xmlns:p14="http://schemas.microsoft.com/office/powerpoint/2010/main" val="15828068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Assisted Communication</a:t>
            </a:r>
            <a:endParaRPr lang="en-US" dirty="0"/>
          </a:p>
        </p:txBody>
      </p:sp>
      <p:sp>
        <p:nvSpPr>
          <p:cNvPr id="3" name="Content Placeholder 2"/>
          <p:cNvSpPr>
            <a:spLocks noGrp="1"/>
          </p:cNvSpPr>
          <p:nvPr>
            <p:ph idx="1"/>
          </p:nvPr>
        </p:nvSpPr>
        <p:spPr>
          <a:xfrm>
            <a:off x="609600" y="1600201"/>
            <a:ext cx="8331200" cy="4876799"/>
          </a:xfrm>
        </p:spPr>
        <p:txBody>
          <a:bodyPr>
            <a:normAutofit fontScale="92500" lnSpcReduction="10000"/>
          </a:bodyPr>
          <a:lstStyle/>
          <a:p>
            <a:r>
              <a:rPr lang="en-US" dirty="0" smtClean="0"/>
              <a:t>Service-Based Device Gateways</a:t>
            </a:r>
          </a:p>
          <a:p>
            <a:pPr lvl="1"/>
            <a:r>
              <a:rPr lang="en-US" dirty="0" smtClean="0"/>
              <a:t>Standards-based (AMQP, MQTT, HTTP) messaging</a:t>
            </a:r>
          </a:p>
          <a:p>
            <a:pPr lvl="1"/>
            <a:r>
              <a:rPr lang="en-US" dirty="0" smtClean="0"/>
              <a:t>Millions of concurrent active, bi-di connections</a:t>
            </a:r>
          </a:p>
          <a:p>
            <a:pPr lvl="1"/>
            <a:r>
              <a:rPr lang="en-US" dirty="0" smtClean="0"/>
              <a:t>Integrates with all communication paths including mobile/wireless operator networks </a:t>
            </a:r>
          </a:p>
          <a:p>
            <a:pPr lvl="1"/>
            <a:r>
              <a:rPr lang="en-US" dirty="0" smtClean="0"/>
              <a:t>Minimal idle-chatter and low-footprint session recovery for signal loss and roaming scenarios</a:t>
            </a:r>
          </a:p>
          <a:p>
            <a:pPr lvl="1"/>
            <a:r>
              <a:rPr lang="en-US" dirty="0" smtClean="0"/>
              <a:t>Trustworthiness through strong peering of devices and associated gateways</a:t>
            </a:r>
          </a:p>
          <a:p>
            <a:r>
              <a:rPr lang="en-US" dirty="0" smtClean="0"/>
              <a:t>No VPN, No Firewall Holes, No DNS, No DHCP, No Public IPv6, No IP Roaming </a:t>
            </a:r>
          </a:p>
        </p:txBody>
      </p:sp>
      <p:grpSp>
        <p:nvGrpSpPr>
          <p:cNvPr id="4" name="Group 3"/>
          <p:cNvGrpSpPr/>
          <p:nvPr/>
        </p:nvGrpSpPr>
        <p:grpSpPr>
          <a:xfrm>
            <a:off x="8650433" y="1600201"/>
            <a:ext cx="3541567" cy="4546600"/>
            <a:chOff x="3340241" y="1663700"/>
            <a:chExt cx="3541567" cy="4546600"/>
          </a:xfrm>
        </p:grpSpPr>
        <p:sp>
          <p:nvSpPr>
            <p:cNvPr id="5" name="Rectangle 4"/>
            <p:cNvSpPr/>
            <p:nvPr/>
          </p:nvSpPr>
          <p:spPr>
            <a:xfrm>
              <a:off x="3771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Service-Assisted Trustworthy Communication</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40241" y="1960111"/>
              <a:ext cx="3541567" cy="3383382"/>
            </a:xfrm>
            <a:prstGeom prst="rect">
              <a:avLst/>
            </a:prstGeom>
          </p:spPr>
        </p:pic>
      </p:grpSp>
    </p:spTree>
    <p:extLst>
      <p:ext uri="{BB962C8B-B14F-4D97-AF65-F5344CB8AC3E}">
        <p14:creationId xmlns:p14="http://schemas.microsoft.com/office/powerpoint/2010/main" val="2449910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Federated Identity and Access Control</a:t>
            </a:r>
            <a:endParaRPr lang="en-US" dirty="0"/>
          </a:p>
        </p:txBody>
      </p:sp>
      <p:sp>
        <p:nvSpPr>
          <p:cNvPr id="3" name="Content Placeholder 2"/>
          <p:cNvSpPr>
            <a:spLocks noGrp="1"/>
          </p:cNvSpPr>
          <p:nvPr>
            <p:ph idx="1"/>
          </p:nvPr>
        </p:nvSpPr>
        <p:spPr>
          <a:xfrm>
            <a:off x="609600" y="1600201"/>
            <a:ext cx="8407400" cy="4525963"/>
          </a:xfrm>
        </p:spPr>
        <p:txBody>
          <a:bodyPr>
            <a:normAutofit lnSpcReduction="10000"/>
          </a:bodyPr>
          <a:lstStyle/>
          <a:p>
            <a:r>
              <a:rPr lang="en-US" dirty="0" smtClean="0"/>
              <a:t>Embracing the reality of multitudes of identity authorities and providers and enabling interoperability in spite of it.</a:t>
            </a:r>
          </a:p>
          <a:p>
            <a:pPr lvl="1"/>
            <a:r>
              <a:rPr lang="en-US" dirty="0" err="1" smtClean="0"/>
              <a:t>OpenID</a:t>
            </a:r>
            <a:r>
              <a:rPr lang="en-US" dirty="0" smtClean="0"/>
              <a:t> Connect</a:t>
            </a:r>
          </a:p>
          <a:p>
            <a:pPr lvl="1"/>
            <a:r>
              <a:rPr lang="en-US" dirty="0" err="1" smtClean="0"/>
              <a:t>OAuth</a:t>
            </a:r>
            <a:r>
              <a:rPr lang="en-US" dirty="0" smtClean="0"/>
              <a:t> 2.0</a:t>
            </a:r>
          </a:p>
          <a:p>
            <a:r>
              <a:rPr lang="en-US" dirty="0" smtClean="0"/>
              <a:t>Cross-Provider Trust Federation</a:t>
            </a:r>
          </a:p>
          <a:p>
            <a:r>
              <a:rPr lang="en-US" dirty="0" smtClean="0"/>
              <a:t>Scalable, Token-Based Authorization</a:t>
            </a:r>
          </a:p>
          <a:p>
            <a:r>
              <a:rPr lang="en-US" dirty="0" smtClean="0"/>
              <a:t>Dramatically lighter weight and more flexible and scenario appropriate than PKI </a:t>
            </a:r>
          </a:p>
        </p:txBody>
      </p:sp>
      <p:grpSp>
        <p:nvGrpSpPr>
          <p:cNvPr id="87" name="Group 86"/>
          <p:cNvGrpSpPr/>
          <p:nvPr/>
        </p:nvGrpSpPr>
        <p:grpSpPr>
          <a:xfrm>
            <a:off x="8818145" y="1600201"/>
            <a:ext cx="3052010" cy="4546600"/>
            <a:chOff x="8818145" y="1600201"/>
            <a:chExt cx="3052010" cy="4546600"/>
          </a:xfrm>
        </p:grpSpPr>
        <p:sp>
          <p:nvSpPr>
            <p:cNvPr id="88" name="Rectangle 87"/>
            <p:cNvSpPr/>
            <p:nvPr/>
          </p:nvSpPr>
          <p:spPr>
            <a:xfrm>
              <a:off x="9105900" y="1600201"/>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Federated Identity and Access Control</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89" name="Picture 88"/>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18145" y="2161655"/>
              <a:ext cx="3052010" cy="2915691"/>
            </a:xfrm>
            <a:prstGeom prst="rect">
              <a:avLst/>
            </a:prstGeom>
          </p:spPr>
        </p:pic>
      </p:grpSp>
    </p:spTree>
    <p:extLst>
      <p:ext uri="{BB962C8B-B14F-4D97-AF65-F5344CB8AC3E}">
        <p14:creationId xmlns:p14="http://schemas.microsoft.com/office/powerpoint/2010/main" val="524460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9155" y="65125"/>
            <a:ext cx="3306953" cy="862984"/>
          </a:xfrm>
          <a:prstGeom prst="rect">
            <a:avLst/>
          </a:prstGeom>
        </p:spPr>
      </p:pic>
      <p:sp>
        <p:nvSpPr>
          <p:cNvPr id="2" name="Title 1"/>
          <p:cNvSpPr>
            <a:spLocks noGrp="1"/>
          </p:cNvSpPr>
          <p:nvPr>
            <p:ph type="title"/>
          </p:nvPr>
        </p:nvSpPr>
        <p:spPr/>
        <p:txBody>
          <a:bodyPr/>
          <a:lstStyle/>
          <a:p>
            <a:r>
              <a:rPr lang="en-US" dirty="0" smtClean="0"/>
              <a:t>Windows Azure </a:t>
            </a:r>
            <a:endParaRPr lang="en-US" dirty="0"/>
          </a:p>
        </p:txBody>
      </p:sp>
      <p:grpSp>
        <p:nvGrpSpPr>
          <p:cNvPr id="106" name="Group 105"/>
          <p:cNvGrpSpPr/>
          <p:nvPr/>
        </p:nvGrpSpPr>
        <p:grpSpPr>
          <a:xfrm>
            <a:off x="6438900" y="1663700"/>
            <a:ext cx="2476500" cy="4546600"/>
            <a:chOff x="6438900" y="1663700"/>
            <a:chExt cx="2476500" cy="4546600"/>
          </a:xfrm>
        </p:grpSpPr>
        <p:sp>
          <p:nvSpPr>
            <p:cNvPr id="5" name="Rectangle 4"/>
            <p:cNvSpPr/>
            <p:nvPr/>
          </p:nvSpPr>
          <p:spPr>
            <a:xfrm>
              <a:off x="6438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Agent-Based High-Scale Computing</a:t>
              </a:r>
              <a:endParaRPr lang="en-US" sz="2400" dirty="0">
                <a:solidFill>
                  <a:prstClr val="white"/>
                </a:solidFill>
                <a:latin typeface="Segoe UI Light"/>
              </a:endParaRPr>
            </a:p>
            <a:p>
              <a:pPr algn="ctr"/>
              <a:endParaRPr lang="en-US" sz="2400" dirty="0">
                <a:solidFill>
                  <a:prstClr val="white"/>
                </a:solidFill>
                <a:latin typeface="Segoe UI Light"/>
              </a:endParaRPr>
            </a:p>
          </p:txBody>
        </p:sp>
        <p:grpSp>
          <p:nvGrpSpPr>
            <p:cNvPr id="100" name="Group 99"/>
            <p:cNvGrpSpPr/>
            <p:nvPr/>
          </p:nvGrpSpPr>
          <p:grpSpPr>
            <a:xfrm>
              <a:off x="6997564" y="2819400"/>
              <a:ext cx="1291119" cy="1276350"/>
              <a:chOff x="7029450" y="3487738"/>
              <a:chExt cx="1320800" cy="1168400"/>
            </a:xfrm>
            <a:solidFill>
              <a:schemeClr val="accent1">
                <a:lumMod val="75000"/>
              </a:schemeClr>
            </a:solidFill>
          </p:grpSpPr>
          <p:grpSp>
            <p:nvGrpSpPr>
              <p:cNvPr id="27" name="Group 26"/>
              <p:cNvGrpSpPr/>
              <p:nvPr/>
            </p:nvGrpSpPr>
            <p:grpSpPr>
              <a:xfrm>
                <a:off x="7029450" y="3487738"/>
                <a:ext cx="1320800" cy="101600"/>
                <a:chOff x="8915400" y="1130300"/>
                <a:chExt cx="1320800" cy="101600"/>
              </a:xfrm>
              <a:grpFill/>
            </p:grpSpPr>
            <p:sp>
              <p:nvSpPr>
                <p:cNvPr id="9" name="Rectangle 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28" name="Group 27"/>
              <p:cNvGrpSpPr/>
              <p:nvPr/>
            </p:nvGrpSpPr>
            <p:grpSpPr>
              <a:xfrm>
                <a:off x="7029450" y="3640138"/>
                <a:ext cx="1320800" cy="101600"/>
                <a:chOff x="8915400" y="1130300"/>
                <a:chExt cx="1320800" cy="101600"/>
              </a:xfrm>
              <a:grpFill/>
            </p:grpSpPr>
            <p:sp>
              <p:nvSpPr>
                <p:cNvPr id="29" name="Rectangle 2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38" name="Group 37"/>
              <p:cNvGrpSpPr/>
              <p:nvPr/>
            </p:nvGrpSpPr>
            <p:grpSpPr>
              <a:xfrm>
                <a:off x="7029450" y="3792538"/>
                <a:ext cx="1320800" cy="101600"/>
                <a:chOff x="8915400" y="1130300"/>
                <a:chExt cx="1320800" cy="101600"/>
              </a:xfrm>
              <a:grpFill/>
            </p:grpSpPr>
            <p:sp>
              <p:nvSpPr>
                <p:cNvPr id="39" name="Rectangle 3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2" name="Rectangle 4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3" name="Rectangle 4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48" name="Group 47"/>
              <p:cNvGrpSpPr/>
              <p:nvPr/>
            </p:nvGrpSpPr>
            <p:grpSpPr>
              <a:xfrm>
                <a:off x="7029450" y="3944938"/>
                <a:ext cx="1320800" cy="101600"/>
                <a:chOff x="8915400" y="1130300"/>
                <a:chExt cx="1320800" cy="101600"/>
              </a:xfrm>
              <a:grpFill/>
            </p:grpSpPr>
            <p:sp>
              <p:nvSpPr>
                <p:cNvPr id="49" name="Rectangle 4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8" name="Group 57"/>
              <p:cNvGrpSpPr/>
              <p:nvPr/>
            </p:nvGrpSpPr>
            <p:grpSpPr>
              <a:xfrm>
                <a:off x="7029450" y="4097338"/>
                <a:ext cx="1320800" cy="101600"/>
                <a:chOff x="8915400" y="1130300"/>
                <a:chExt cx="1320800" cy="101600"/>
              </a:xfrm>
              <a:grpFill/>
            </p:grpSpPr>
            <p:sp>
              <p:nvSpPr>
                <p:cNvPr id="59" name="Rectangle 5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68" name="Group 67"/>
              <p:cNvGrpSpPr/>
              <p:nvPr/>
            </p:nvGrpSpPr>
            <p:grpSpPr>
              <a:xfrm>
                <a:off x="7029450" y="4249738"/>
                <a:ext cx="1320800" cy="101600"/>
                <a:chOff x="8915400" y="1130300"/>
                <a:chExt cx="1320800" cy="101600"/>
              </a:xfrm>
              <a:grpFill/>
            </p:grpSpPr>
            <p:sp>
              <p:nvSpPr>
                <p:cNvPr id="69" name="Rectangle 6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78" name="Group 77"/>
              <p:cNvGrpSpPr/>
              <p:nvPr/>
            </p:nvGrpSpPr>
            <p:grpSpPr>
              <a:xfrm>
                <a:off x="7029450" y="4402138"/>
                <a:ext cx="1320800" cy="101600"/>
                <a:chOff x="8915400" y="1130300"/>
                <a:chExt cx="1320800" cy="101600"/>
              </a:xfrm>
              <a:grpFill/>
            </p:grpSpPr>
            <p:sp>
              <p:nvSpPr>
                <p:cNvPr id="79" name="Rectangle 7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88" name="Group 87"/>
              <p:cNvGrpSpPr/>
              <p:nvPr/>
            </p:nvGrpSpPr>
            <p:grpSpPr>
              <a:xfrm>
                <a:off x="7029450" y="4554538"/>
                <a:ext cx="1320800" cy="101600"/>
                <a:chOff x="8915400" y="1130300"/>
                <a:chExt cx="1320800" cy="101600"/>
              </a:xfrm>
              <a:grpFill/>
            </p:grpSpPr>
            <p:sp>
              <p:nvSpPr>
                <p:cNvPr id="89" name="Rectangle 8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grpSp>
        <p:nvGrpSpPr>
          <p:cNvPr id="105" name="Group 104"/>
          <p:cNvGrpSpPr/>
          <p:nvPr/>
        </p:nvGrpSpPr>
        <p:grpSpPr>
          <a:xfrm>
            <a:off x="3340241" y="1663700"/>
            <a:ext cx="3541567" cy="4546600"/>
            <a:chOff x="3340241" y="1663700"/>
            <a:chExt cx="3541567" cy="4546600"/>
          </a:xfrm>
        </p:grpSpPr>
        <p:sp>
          <p:nvSpPr>
            <p:cNvPr id="6" name="Rectangle 5"/>
            <p:cNvSpPr/>
            <p:nvPr/>
          </p:nvSpPr>
          <p:spPr>
            <a:xfrm>
              <a:off x="3771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Service-Assisted Trustworthy Communication</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101" name="Picture 10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40241" y="1960111"/>
              <a:ext cx="3541567" cy="3383382"/>
            </a:xfrm>
            <a:prstGeom prst="rect">
              <a:avLst/>
            </a:prstGeom>
          </p:spPr>
        </p:pic>
      </p:grpSp>
      <p:grpSp>
        <p:nvGrpSpPr>
          <p:cNvPr id="107" name="Group 106"/>
          <p:cNvGrpSpPr/>
          <p:nvPr/>
        </p:nvGrpSpPr>
        <p:grpSpPr>
          <a:xfrm>
            <a:off x="8818145" y="1663700"/>
            <a:ext cx="3052010" cy="4546600"/>
            <a:chOff x="8818145" y="1663700"/>
            <a:chExt cx="3052010" cy="4546600"/>
          </a:xfrm>
        </p:grpSpPr>
        <p:sp>
          <p:nvSpPr>
            <p:cNvPr id="4" name="Rectangle 3"/>
            <p:cNvSpPr/>
            <p:nvPr/>
          </p:nvSpPr>
          <p:spPr>
            <a:xfrm>
              <a:off x="9105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Federated Identity and Access Control</a:t>
              </a:r>
              <a:endParaRPr lang="en-US" sz="2400" dirty="0">
                <a:solidFill>
                  <a:prstClr val="white"/>
                </a:solidFill>
                <a:latin typeface="Segoe UI Light"/>
              </a:endParaRPr>
            </a:p>
            <a:p>
              <a:pPr algn="ctr"/>
              <a:endParaRPr lang="en-US" sz="2400" dirty="0">
                <a:solidFill>
                  <a:prstClr val="white"/>
                </a:solidFill>
                <a:latin typeface="Segoe UI Light"/>
              </a:endParaRPr>
            </a:p>
          </p:txBody>
        </p:sp>
        <p:pic>
          <p:nvPicPr>
            <p:cNvPr id="102" name="Picture 10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818145" y="2161655"/>
              <a:ext cx="3052010" cy="2915691"/>
            </a:xfrm>
            <a:prstGeom prst="rect">
              <a:avLst/>
            </a:prstGeom>
          </p:spPr>
        </p:pic>
      </p:grpSp>
      <p:grpSp>
        <p:nvGrpSpPr>
          <p:cNvPr id="104" name="Group 103"/>
          <p:cNvGrpSpPr/>
          <p:nvPr/>
        </p:nvGrpSpPr>
        <p:grpSpPr>
          <a:xfrm>
            <a:off x="1104900" y="1663700"/>
            <a:ext cx="2547829" cy="4546600"/>
            <a:chOff x="1104900" y="1663700"/>
            <a:chExt cx="2547829" cy="4546600"/>
          </a:xfrm>
        </p:grpSpPr>
        <p:sp>
          <p:nvSpPr>
            <p:cNvPr id="7" name="Rectangle 6"/>
            <p:cNvSpPr/>
            <p:nvPr/>
          </p:nvSpPr>
          <p:spPr>
            <a:xfrm>
              <a:off x="1104900" y="1663700"/>
              <a:ext cx="2476500" cy="4546600"/>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pPr algn="ctr"/>
              <a:r>
                <a:rPr lang="en-US" sz="2400" dirty="0" smtClean="0">
                  <a:solidFill>
                    <a:prstClr val="white"/>
                  </a:solidFill>
                  <a:latin typeface="Segoe UI Light"/>
                </a:rPr>
                <a:t>Data Storage, Analysis, and Machine Learning</a:t>
              </a:r>
            </a:p>
            <a:p>
              <a:pPr algn="ctr"/>
              <a:endParaRPr lang="en-US" sz="2400" dirty="0">
                <a:solidFill>
                  <a:prstClr val="white"/>
                </a:solidFill>
                <a:latin typeface="Segoe UI Light"/>
              </a:endParaRPr>
            </a:p>
          </p:txBody>
        </p:sp>
        <p:pic>
          <p:nvPicPr>
            <p:cNvPr id="103" name="Picture 102"/>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95828" y="2445918"/>
              <a:ext cx="2456901" cy="2347163"/>
            </a:xfrm>
            <a:prstGeom prst="rect">
              <a:avLst/>
            </a:prstGeom>
          </p:spPr>
        </p:pic>
      </p:grpSp>
      <p:sp>
        <p:nvSpPr>
          <p:cNvPr id="3" name="Rectangle 2"/>
          <p:cNvSpPr/>
          <p:nvPr/>
        </p:nvSpPr>
        <p:spPr>
          <a:xfrm>
            <a:off x="1278887" y="1967037"/>
            <a:ext cx="2146364" cy="2288472"/>
          </a:xfrm>
          <a:prstGeom prst="rect">
            <a:avLst/>
          </a:prstGeom>
          <a:solidFill>
            <a:schemeClr val="accent1">
              <a:lumMod val="40000"/>
              <a:lumOff val="60000"/>
              <a:alpha val="85000"/>
            </a:schemeClr>
          </a:solidFill>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en-US" sz="2000" dirty="0" smtClean="0">
                <a:solidFill>
                  <a:prstClr val="black"/>
                </a:solidFill>
              </a:rPr>
              <a:t>SQL Database</a:t>
            </a:r>
          </a:p>
          <a:p>
            <a:pPr algn="ctr"/>
            <a:r>
              <a:rPr lang="en-US" sz="2000" dirty="0" smtClean="0">
                <a:solidFill>
                  <a:prstClr val="black"/>
                </a:solidFill>
              </a:rPr>
              <a:t>Table Storage</a:t>
            </a:r>
          </a:p>
          <a:p>
            <a:pPr algn="ctr"/>
            <a:r>
              <a:rPr lang="en-US" sz="2000" dirty="0" smtClean="0">
                <a:solidFill>
                  <a:prstClr val="black"/>
                </a:solidFill>
              </a:rPr>
              <a:t>Blob Storage</a:t>
            </a:r>
          </a:p>
          <a:p>
            <a:pPr algn="ctr"/>
            <a:r>
              <a:rPr lang="en-US" sz="2000" dirty="0" err="1" smtClean="0">
                <a:solidFill>
                  <a:prstClr val="black"/>
                </a:solidFill>
              </a:rPr>
              <a:t>HDInsight</a:t>
            </a:r>
            <a:r>
              <a:rPr lang="en-US" sz="2000" dirty="0" smtClean="0">
                <a:solidFill>
                  <a:prstClr val="black"/>
                </a:solidFill>
              </a:rPr>
              <a:t/>
            </a:r>
            <a:br>
              <a:rPr lang="en-US" sz="2000" dirty="0" smtClean="0">
                <a:solidFill>
                  <a:prstClr val="black"/>
                </a:solidFill>
              </a:rPr>
            </a:br>
            <a:r>
              <a:rPr lang="en-US" sz="2000" dirty="0" smtClean="0">
                <a:solidFill>
                  <a:prstClr val="black"/>
                </a:solidFill>
              </a:rPr>
              <a:t>…</a:t>
            </a:r>
            <a:endParaRPr lang="en-US" sz="2000" dirty="0">
              <a:solidFill>
                <a:prstClr val="black"/>
              </a:solidFill>
            </a:endParaRPr>
          </a:p>
        </p:txBody>
      </p:sp>
      <p:sp>
        <p:nvSpPr>
          <p:cNvPr id="98" name="Rectangle 97"/>
          <p:cNvSpPr/>
          <p:nvPr/>
        </p:nvSpPr>
        <p:spPr>
          <a:xfrm>
            <a:off x="3925148" y="1967037"/>
            <a:ext cx="2146364" cy="2288472"/>
          </a:xfrm>
          <a:prstGeom prst="rect">
            <a:avLst/>
          </a:prstGeom>
          <a:solidFill>
            <a:schemeClr val="accent1">
              <a:lumMod val="40000"/>
              <a:lumOff val="60000"/>
              <a:alpha val="85000"/>
            </a:schemeClr>
          </a:solidFill>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en-US" sz="2000" dirty="0" smtClean="0">
                <a:solidFill>
                  <a:prstClr val="black"/>
                </a:solidFill>
              </a:rPr>
              <a:t>Service Bus</a:t>
            </a:r>
            <a:br>
              <a:rPr lang="en-US" sz="2000" dirty="0" smtClean="0">
                <a:solidFill>
                  <a:prstClr val="black"/>
                </a:solidFill>
              </a:rPr>
            </a:br>
            <a:r>
              <a:rPr lang="en-US" sz="2000" dirty="0" smtClean="0">
                <a:solidFill>
                  <a:prstClr val="black"/>
                </a:solidFill>
              </a:rPr>
              <a:t>AMQP</a:t>
            </a:r>
            <a:endParaRPr lang="en-US" sz="2000" dirty="0">
              <a:solidFill>
                <a:prstClr val="black"/>
              </a:solidFill>
            </a:endParaRPr>
          </a:p>
        </p:txBody>
      </p:sp>
      <p:sp>
        <p:nvSpPr>
          <p:cNvPr id="99" name="Rectangle 98"/>
          <p:cNvSpPr/>
          <p:nvPr/>
        </p:nvSpPr>
        <p:spPr>
          <a:xfrm>
            <a:off x="6609509" y="1967037"/>
            <a:ext cx="2146364" cy="2288472"/>
          </a:xfrm>
          <a:prstGeom prst="rect">
            <a:avLst/>
          </a:prstGeom>
          <a:solidFill>
            <a:schemeClr val="accent1">
              <a:lumMod val="40000"/>
              <a:lumOff val="60000"/>
              <a:alpha val="85000"/>
            </a:schemeClr>
          </a:solidFill>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en-US" sz="2000" dirty="0" smtClean="0">
                <a:solidFill>
                  <a:prstClr val="black"/>
                </a:solidFill>
              </a:rPr>
              <a:t>Cloud Services</a:t>
            </a:r>
          </a:p>
          <a:p>
            <a:pPr algn="ctr"/>
            <a:r>
              <a:rPr lang="en-US" sz="2000" dirty="0" smtClean="0">
                <a:solidFill>
                  <a:prstClr val="black"/>
                </a:solidFill>
              </a:rPr>
              <a:t>MSR Orleans</a:t>
            </a:r>
            <a:endParaRPr lang="en-US" sz="2000" dirty="0">
              <a:solidFill>
                <a:prstClr val="black"/>
              </a:solidFill>
            </a:endParaRPr>
          </a:p>
        </p:txBody>
      </p:sp>
      <p:sp>
        <p:nvSpPr>
          <p:cNvPr id="108" name="Rectangle 107"/>
          <p:cNvSpPr/>
          <p:nvPr/>
        </p:nvSpPr>
        <p:spPr>
          <a:xfrm>
            <a:off x="9270968" y="1967037"/>
            <a:ext cx="2146364" cy="2288472"/>
          </a:xfrm>
          <a:prstGeom prst="rect">
            <a:avLst/>
          </a:prstGeom>
          <a:solidFill>
            <a:schemeClr val="accent1">
              <a:lumMod val="40000"/>
              <a:lumOff val="60000"/>
              <a:alpha val="85000"/>
            </a:schemeClr>
          </a:solidFill>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en-US" sz="2000" dirty="0" smtClean="0">
                <a:solidFill>
                  <a:prstClr val="black"/>
                </a:solidFill>
              </a:rPr>
              <a:t>Active Directory</a:t>
            </a:r>
          </a:p>
          <a:p>
            <a:pPr algn="ctr"/>
            <a:r>
              <a:rPr lang="en-US" sz="2000" dirty="0" smtClean="0">
                <a:solidFill>
                  <a:prstClr val="black"/>
                </a:solidFill>
              </a:rPr>
              <a:t>Identity Foundation</a:t>
            </a:r>
            <a:endParaRPr lang="en-US" sz="2000" dirty="0">
              <a:solidFill>
                <a:prstClr val="black"/>
              </a:solidFill>
            </a:endParaRPr>
          </a:p>
        </p:txBody>
      </p:sp>
    </p:spTree>
    <p:extLst>
      <p:ext uri="{BB962C8B-B14F-4D97-AF65-F5344CB8AC3E}">
        <p14:creationId xmlns:p14="http://schemas.microsoft.com/office/powerpoint/2010/main" val="985360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itle 1"/>
          <p:cNvSpPr>
            <a:spLocks noGrp="1"/>
          </p:cNvSpPr>
          <p:nvPr>
            <p:ph type="title"/>
          </p:nvPr>
        </p:nvSpPr>
        <p:spPr/>
        <p:txBody>
          <a:bodyPr/>
          <a:lstStyle/>
          <a:p>
            <a:r>
              <a:rPr lang="en-US" dirty="0" smtClean="0"/>
              <a:t>Windows Azure as IOT Platform</a:t>
            </a:r>
          </a:p>
        </p:txBody>
      </p:sp>
      <p:sp>
        <p:nvSpPr>
          <p:cNvPr id="4" name="Rectangle 3"/>
          <p:cNvSpPr/>
          <p:nvPr/>
        </p:nvSpPr>
        <p:spPr>
          <a:xfrm>
            <a:off x="2130425" y="5284788"/>
            <a:ext cx="9378950" cy="1133475"/>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r">
              <a:defRPr/>
            </a:pPr>
            <a:r>
              <a:rPr lang="en-US" sz="2400" dirty="0">
                <a:solidFill>
                  <a:prstClr val="white"/>
                </a:solidFill>
              </a:rPr>
              <a:t>Network</a:t>
            </a:r>
          </a:p>
        </p:txBody>
      </p:sp>
      <p:sp>
        <p:nvSpPr>
          <p:cNvPr id="9" name="Rectangle 8"/>
          <p:cNvSpPr/>
          <p:nvPr/>
        </p:nvSpPr>
        <p:spPr>
          <a:xfrm>
            <a:off x="2130425" y="3094038"/>
            <a:ext cx="9378950" cy="21907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r">
              <a:defRPr/>
            </a:pPr>
            <a:r>
              <a:rPr lang="en-US" sz="2400" dirty="0">
                <a:solidFill>
                  <a:prstClr val="black"/>
                </a:solidFill>
              </a:rPr>
              <a:t>Compute</a:t>
            </a:r>
          </a:p>
        </p:txBody>
      </p:sp>
      <p:sp>
        <p:nvSpPr>
          <p:cNvPr id="10" name="Rectangle 9"/>
          <p:cNvSpPr/>
          <p:nvPr/>
        </p:nvSpPr>
        <p:spPr>
          <a:xfrm>
            <a:off x="2130425" y="1797050"/>
            <a:ext cx="9378950" cy="1296988"/>
          </a:xfrm>
          <a:prstGeom prst="rect">
            <a:avLst/>
          </a:prstGeom>
        </p:spPr>
        <p:style>
          <a:lnRef idx="3">
            <a:schemeClr val="lt1"/>
          </a:lnRef>
          <a:fillRef idx="1">
            <a:schemeClr val="accent2"/>
          </a:fillRef>
          <a:effectRef idx="1">
            <a:schemeClr val="accent2"/>
          </a:effectRef>
          <a:fontRef idx="minor">
            <a:schemeClr val="lt1"/>
          </a:fontRef>
        </p:style>
        <p:txBody>
          <a:bodyPr anchor="ctr"/>
          <a:lstStyle/>
          <a:p>
            <a:pPr algn="r">
              <a:defRPr/>
            </a:pPr>
            <a:r>
              <a:rPr lang="en-US" sz="2400" dirty="0">
                <a:solidFill>
                  <a:prstClr val="white"/>
                </a:solidFill>
              </a:rPr>
              <a:t>Storage</a:t>
            </a:r>
          </a:p>
        </p:txBody>
      </p:sp>
      <p:sp>
        <p:nvSpPr>
          <p:cNvPr id="11" name="Rectangle 10"/>
          <p:cNvSpPr/>
          <p:nvPr/>
        </p:nvSpPr>
        <p:spPr>
          <a:xfrm>
            <a:off x="7685088" y="3275013"/>
            <a:ext cx="1887537" cy="1779587"/>
          </a:xfrm>
          <a:prstGeom prst="rect">
            <a:avLst/>
          </a:prstGeom>
        </p:spPr>
        <p:style>
          <a:lnRef idx="3">
            <a:schemeClr val="lt1"/>
          </a:lnRef>
          <a:fillRef idx="1">
            <a:schemeClr val="accent6"/>
          </a:fillRef>
          <a:effectRef idx="1">
            <a:schemeClr val="accent6"/>
          </a:effectRef>
          <a:fontRef idx="minor">
            <a:schemeClr val="lt1"/>
          </a:fontRef>
        </p:style>
        <p:txBody>
          <a:bodyPr/>
          <a:lstStyle/>
          <a:p>
            <a:pPr algn="ctr">
              <a:defRPr/>
            </a:pPr>
            <a:r>
              <a:rPr lang="en-US" sz="1400" dirty="0">
                <a:solidFill>
                  <a:prstClr val="white"/>
                </a:solidFill>
              </a:rPr>
              <a:t>VMs</a:t>
            </a:r>
          </a:p>
        </p:txBody>
      </p:sp>
      <p:sp>
        <p:nvSpPr>
          <p:cNvPr id="13" name="Rectangle 12"/>
          <p:cNvSpPr/>
          <p:nvPr/>
        </p:nvSpPr>
        <p:spPr>
          <a:xfrm>
            <a:off x="7689850" y="2044700"/>
            <a:ext cx="1882775"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VM Disks</a:t>
            </a:r>
          </a:p>
        </p:txBody>
      </p:sp>
      <p:sp>
        <p:nvSpPr>
          <p:cNvPr id="15" name="Rectangle 14"/>
          <p:cNvSpPr/>
          <p:nvPr/>
        </p:nvSpPr>
        <p:spPr>
          <a:xfrm>
            <a:off x="7685088" y="5429250"/>
            <a:ext cx="896937" cy="836613"/>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VPN</a:t>
            </a:r>
          </a:p>
        </p:txBody>
      </p:sp>
      <p:sp>
        <p:nvSpPr>
          <p:cNvPr id="16" name="Rectangle 15"/>
          <p:cNvSpPr/>
          <p:nvPr/>
        </p:nvSpPr>
        <p:spPr>
          <a:xfrm>
            <a:off x="8675688" y="5429250"/>
            <a:ext cx="896937" cy="836613"/>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Public IP</a:t>
            </a:r>
          </a:p>
        </p:txBody>
      </p:sp>
      <p:sp>
        <p:nvSpPr>
          <p:cNvPr id="22" name="Rectangle 21"/>
          <p:cNvSpPr/>
          <p:nvPr/>
        </p:nvSpPr>
        <p:spPr>
          <a:xfrm>
            <a:off x="8048625" y="3778250"/>
            <a:ext cx="1203325" cy="1158875"/>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1400" dirty="0">
                <a:solidFill>
                  <a:prstClr val="white"/>
                </a:solidFill>
              </a:rPr>
              <a:t>Pre-Built Images + Open VM Depot</a:t>
            </a:r>
          </a:p>
        </p:txBody>
      </p:sp>
      <p:sp>
        <p:nvSpPr>
          <p:cNvPr id="3" name="Rectangle 2"/>
          <p:cNvSpPr/>
          <p:nvPr/>
        </p:nvSpPr>
        <p:spPr>
          <a:xfrm>
            <a:off x="1292821" y="1796444"/>
            <a:ext cx="838200" cy="4621161"/>
          </a:xfrm>
          <a:prstGeom prst="rect">
            <a:avLst/>
          </a:prstGeom>
        </p:spPr>
        <p:style>
          <a:lnRef idx="1">
            <a:schemeClr val="accent1"/>
          </a:lnRef>
          <a:fillRef idx="3">
            <a:schemeClr val="accent1"/>
          </a:fillRef>
          <a:effectRef idx="2">
            <a:schemeClr val="accent1"/>
          </a:effectRef>
          <a:fontRef idx="minor">
            <a:schemeClr val="lt1"/>
          </a:fontRef>
        </p:style>
        <p:txBody>
          <a:bodyPr vert="vert270" anchor="ctr"/>
          <a:lstStyle/>
          <a:p>
            <a:pPr algn="ctr">
              <a:defRPr/>
            </a:pPr>
            <a:r>
              <a:rPr lang="en-US" sz="1600" dirty="0">
                <a:solidFill>
                  <a:prstClr val="white"/>
                </a:solidFill>
              </a:rPr>
              <a:t>Unified HTTP/REST Management API &amp; Portal </a:t>
            </a:r>
          </a:p>
        </p:txBody>
      </p:sp>
      <p:sp>
        <p:nvSpPr>
          <p:cNvPr id="14" name="Rectangle 13"/>
          <p:cNvSpPr/>
          <p:nvPr/>
        </p:nvSpPr>
        <p:spPr>
          <a:xfrm>
            <a:off x="540848" y="1796444"/>
            <a:ext cx="751973" cy="4621161"/>
          </a:xfrm>
          <a:prstGeom prst="rect">
            <a:avLst/>
          </a:prstGeom>
        </p:spPr>
        <p:style>
          <a:lnRef idx="3">
            <a:schemeClr val="lt1"/>
          </a:lnRef>
          <a:fillRef idx="1">
            <a:schemeClr val="accent5"/>
          </a:fillRef>
          <a:effectRef idx="1">
            <a:schemeClr val="accent5"/>
          </a:effectRef>
          <a:fontRef idx="minor">
            <a:schemeClr val="lt1"/>
          </a:fontRef>
        </p:style>
        <p:txBody>
          <a:bodyPr vert="vert270" anchor="ctr"/>
          <a:lstStyle/>
          <a:p>
            <a:pPr algn="ctr">
              <a:defRPr/>
            </a:pPr>
            <a:r>
              <a:rPr lang="en-US" sz="1600" dirty="0" smtClean="0">
                <a:solidFill>
                  <a:prstClr val="white"/>
                </a:solidFill>
              </a:rPr>
              <a:t>Intelligent Systems Services</a:t>
            </a:r>
            <a:br>
              <a:rPr lang="en-US" sz="1600" dirty="0" smtClean="0">
                <a:solidFill>
                  <a:prstClr val="white"/>
                </a:solidFill>
              </a:rPr>
            </a:br>
            <a:r>
              <a:rPr lang="en-US" sz="1600" dirty="0" smtClean="0">
                <a:solidFill>
                  <a:prstClr val="white"/>
                </a:solidFill>
              </a:rPr>
              <a:t>System </a:t>
            </a:r>
            <a:r>
              <a:rPr lang="en-US" sz="1600" dirty="0">
                <a:solidFill>
                  <a:prstClr val="white"/>
                </a:solidFill>
              </a:rPr>
              <a:t>Center Operations Manager</a:t>
            </a:r>
          </a:p>
        </p:txBody>
      </p:sp>
      <p:sp>
        <p:nvSpPr>
          <p:cNvPr id="18" name="Rectangle 17"/>
          <p:cNvSpPr/>
          <p:nvPr/>
        </p:nvSpPr>
        <p:spPr>
          <a:xfrm>
            <a:off x="2324100" y="2044700"/>
            <a:ext cx="1117600"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Cloud Storage </a:t>
            </a:r>
          </a:p>
        </p:txBody>
      </p:sp>
      <p:sp>
        <p:nvSpPr>
          <p:cNvPr id="19" name="Rectangle 18"/>
          <p:cNvSpPr/>
          <p:nvPr/>
        </p:nvSpPr>
        <p:spPr>
          <a:xfrm>
            <a:off x="3635375" y="2044700"/>
            <a:ext cx="1119188"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SQL</a:t>
            </a:r>
          </a:p>
        </p:txBody>
      </p:sp>
      <p:sp>
        <p:nvSpPr>
          <p:cNvPr id="21" name="Rectangle 20"/>
          <p:cNvSpPr/>
          <p:nvPr/>
        </p:nvSpPr>
        <p:spPr>
          <a:xfrm>
            <a:off x="4879975" y="2044700"/>
            <a:ext cx="1193800"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err="1">
                <a:solidFill>
                  <a:prstClr val="white"/>
                </a:solidFill>
              </a:rPr>
              <a:t>Hadoop</a:t>
            </a:r>
            <a:r>
              <a:rPr lang="en-US" sz="1400" dirty="0">
                <a:solidFill>
                  <a:prstClr val="white"/>
                </a:solidFill>
              </a:rPr>
              <a:t/>
            </a:r>
            <a:br>
              <a:rPr lang="en-US" sz="1400" dirty="0">
                <a:solidFill>
                  <a:prstClr val="white"/>
                </a:solidFill>
              </a:rPr>
            </a:br>
            <a:r>
              <a:rPr lang="en-US" sz="1400" dirty="0" err="1">
                <a:solidFill>
                  <a:prstClr val="white"/>
                </a:solidFill>
              </a:rPr>
              <a:t>HDInsight</a:t>
            </a:r>
            <a:endParaRPr lang="en-US" sz="1400" dirty="0">
              <a:solidFill>
                <a:prstClr val="white"/>
              </a:solidFill>
            </a:endParaRPr>
          </a:p>
        </p:txBody>
      </p:sp>
      <p:sp>
        <p:nvSpPr>
          <p:cNvPr id="23" name="Rectangle 22"/>
          <p:cNvSpPr/>
          <p:nvPr/>
        </p:nvSpPr>
        <p:spPr>
          <a:xfrm>
            <a:off x="2324100" y="3275013"/>
            <a:ext cx="1117600" cy="83185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Web Sites</a:t>
            </a:r>
          </a:p>
        </p:txBody>
      </p:sp>
      <p:sp>
        <p:nvSpPr>
          <p:cNvPr id="24" name="Rectangle 23"/>
          <p:cNvSpPr/>
          <p:nvPr/>
        </p:nvSpPr>
        <p:spPr>
          <a:xfrm>
            <a:off x="3621088" y="3275013"/>
            <a:ext cx="1119187" cy="83185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Cloud Services</a:t>
            </a:r>
          </a:p>
        </p:txBody>
      </p:sp>
      <p:sp>
        <p:nvSpPr>
          <p:cNvPr id="25" name="Rectangle 24"/>
          <p:cNvSpPr/>
          <p:nvPr/>
        </p:nvSpPr>
        <p:spPr>
          <a:xfrm>
            <a:off x="4916488" y="3275013"/>
            <a:ext cx="1119187" cy="83185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Media Services</a:t>
            </a:r>
          </a:p>
        </p:txBody>
      </p:sp>
      <p:sp>
        <p:nvSpPr>
          <p:cNvPr id="26" name="Rectangle 25"/>
          <p:cNvSpPr/>
          <p:nvPr/>
        </p:nvSpPr>
        <p:spPr>
          <a:xfrm>
            <a:off x="2324100" y="4224338"/>
            <a:ext cx="1117600" cy="830262"/>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Active Directory</a:t>
            </a:r>
          </a:p>
        </p:txBody>
      </p:sp>
      <p:sp>
        <p:nvSpPr>
          <p:cNvPr id="27" name="Rectangle 26"/>
          <p:cNvSpPr/>
          <p:nvPr/>
        </p:nvSpPr>
        <p:spPr>
          <a:xfrm>
            <a:off x="3617913" y="4211638"/>
            <a:ext cx="1136650" cy="830262"/>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Multi Factor </a:t>
            </a:r>
            <a:r>
              <a:rPr lang="en-US" sz="1400" dirty="0" err="1">
                <a:solidFill>
                  <a:prstClr val="white"/>
                </a:solidFill>
              </a:rPr>
              <a:t>Auth</a:t>
            </a:r>
            <a:endParaRPr lang="en-US" sz="1400" dirty="0">
              <a:solidFill>
                <a:prstClr val="white"/>
              </a:solidFill>
            </a:endParaRPr>
          </a:p>
        </p:txBody>
      </p:sp>
      <p:sp>
        <p:nvSpPr>
          <p:cNvPr id="28" name="Rectangle 27"/>
          <p:cNvSpPr/>
          <p:nvPr/>
        </p:nvSpPr>
        <p:spPr>
          <a:xfrm>
            <a:off x="4911725" y="4211638"/>
            <a:ext cx="1136650" cy="830262"/>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Mobile Services</a:t>
            </a:r>
          </a:p>
        </p:txBody>
      </p:sp>
      <p:sp>
        <p:nvSpPr>
          <p:cNvPr id="29" name="Rectangle 28"/>
          <p:cNvSpPr/>
          <p:nvPr/>
        </p:nvSpPr>
        <p:spPr>
          <a:xfrm>
            <a:off x="2325688" y="5437188"/>
            <a:ext cx="1136650" cy="830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Service Bus</a:t>
            </a:r>
          </a:p>
        </p:txBody>
      </p:sp>
      <p:sp>
        <p:nvSpPr>
          <p:cNvPr id="30" name="Rectangle 29"/>
          <p:cNvSpPr/>
          <p:nvPr/>
        </p:nvSpPr>
        <p:spPr>
          <a:xfrm>
            <a:off x="3657600" y="5434013"/>
            <a:ext cx="1136650"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Notification Hub</a:t>
            </a:r>
          </a:p>
        </p:txBody>
      </p:sp>
      <p:sp>
        <p:nvSpPr>
          <p:cNvPr id="31" name="Rectangle 30"/>
          <p:cNvSpPr/>
          <p:nvPr/>
        </p:nvSpPr>
        <p:spPr>
          <a:xfrm>
            <a:off x="4916488" y="5434013"/>
            <a:ext cx="1138237" cy="83185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BizTalk Services</a:t>
            </a:r>
          </a:p>
        </p:txBody>
      </p:sp>
      <p:sp>
        <p:nvSpPr>
          <p:cNvPr id="5" name="Rectangle 4"/>
          <p:cNvSpPr/>
          <p:nvPr/>
        </p:nvSpPr>
        <p:spPr>
          <a:xfrm>
            <a:off x="2130425" y="6418263"/>
            <a:ext cx="7935913" cy="304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Traffic Manager, Load Balancing, Firewall</a:t>
            </a:r>
          </a:p>
        </p:txBody>
      </p:sp>
      <p:sp>
        <p:nvSpPr>
          <p:cNvPr id="33" name="Rectangle 32"/>
          <p:cNvSpPr/>
          <p:nvPr/>
        </p:nvSpPr>
        <p:spPr>
          <a:xfrm>
            <a:off x="6203950" y="5429250"/>
            <a:ext cx="1193800" cy="830263"/>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i="1" dirty="0">
                <a:solidFill>
                  <a:prstClr val="white"/>
                </a:solidFill>
              </a:rPr>
              <a:t>Partners</a:t>
            </a:r>
            <a:r>
              <a:rPr lang="en-US" sz="1400" dirty="0">
                <a:solidFill>
                  <a:prstClr val="white"/>
                </a:solidFill>
              </a:rPr>
              <a:t/>
            </a:r>
            <a:br>
              <a:rPr lang="en-US" sz="1400" dirty="0">
                <a:solidFill>
                  <a:prstClr val="white"/>
                </a:solidFill>
              </a:rPr>
            </a:br>
            <a:r>
              <a:rPr lang="en-US" sz="1400" dirty="0" err="1">
                <a:solidFill>
                  <a:prstClr val="white"/>
                </a:solidFill>
              </a:rPr>
              <a:t>Twilio</a:t>
            </a:r>
            <a:r>
              <a:rPr lang="en-US" sz="1400" dirty="0">
                <a:solidFill>
                  <a:prstClr val="white"/>
                </a:solidFill>
              </a:rPr>
              <a:t>, </a:t>
            </a:r>
            <a:r>
              <a:rPr lang="en-US" sz="1400" dirty="0" err="1">
                <a:solidFill>
                  <a:prstClr val="white"/>
                </a:solidFill>
              </a:rPr>
              <a:t>SendGrid</a:t>
            </a:r>
            <a:endParaRPr lang="en-US" sz="1400" dirty="0">
              <a:solidFill>
                <a:prstClr val="white"/>
              </a:solidFill>
            </a:endParaRPr>
          </a:p>
        </p:txBody>
      </p:sp>
      <p:sp>
        <p:nvSpPr>
          <p:cNvPr id="34" name="Rectangle 33"/>
          <p:cNvSpPr/>
          <p:nvPr/>
        </p:nvSpPr>
        <p:spPr>
          <a:xfrm>
            <a:off x="6210300" y="4227513"/>
            <a:ext cx="1193800" cy="830262"/>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Node.js</a:t>
            </a:r>
          </a:p>
        </p:txBody>
      </p:sp>
      <p:sp>
        <p:nvSpPr>
          <p:cNvPr id="35" name="Rectangle 34"/>
          <p:cNvSpPr/>
          <p:nvPr/>
        </p:nvSpPr>
        <p:spPr>
          <a:xfrm>
            <a:off x="6210300" y="3275013"/>
            <a:ext cx="1193800" cy="863600"/>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1400" dirty="0">
                <a:solidFill>
                  <a:prstClr val="white"/>
                </a:solidFill>
              </a:rPr>
              <a:t>Java, PHP, Perl, Python, Ruby</a:t>
            </a:r>
          </a:p>
        </p:txBody>
      </p:sp>
      <p:sp>
        <p:nvSpPr>
          <p:cNvPr id="36" name="Rectangle 35"/>
          <p:cNvSpPr/>
          <p:nvPr/>
        </p:nvSpPr>
        <p:spPr>
          <a:xfrm>
            <a:off x="6213475" y="2046288"/>
            <a:ext cx="1193800" cy="830262"/>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err="1" smtClean="0">
                <a:solidFill>
                  <a:prstClr val="white"/>
                </a:solidFill>
              </a:rPr>
              <a:t>NoSQL</a:t>
            </a:r>
            <a:endParaRPr lang="en-US" sz="1400" dirty="0">
              <a:solidFill>
                <a:prstClr val="white"/>
              </a:solidFill>
            </a:endParaRPr>
          </a:p>
        </p:txBody>
      </p:sp>
      <p:sp>
        <p:nvSpPr>
          <p:cNvPr id="32" name="Rectangle 31"/>
          <p:cNvSpPr/>
          <p:nvPr/>
        </p:nvSpPr>
        <p:spPr>
          <a:xfrm>
            <a:off x="10066338" y="1795463"/>
            <a:ext cx="793750" cy="4621212"/>
          </a:xfrm>
          <a:prstGeom prst="rect">
            <a:avLst/>
          </a:prstGeom>
        </p:spPr>
        <p:style>
          <a:lnRef idx="1">
            <a:schemeClr val="accent1"/>
          </a:lnRef>
          <a:fillRef idx="3">
            <a:schemeClr val="accent1"/>
          </a:fillRef>
          <a:effectRef idx="2">
            <a:schemeClr val="accent1"/>
          </a:effectRef>
          <a:fontRef idx="minor">
            <a:schemeClr val="lt1"/>
          </a:fontRef>
        </p:style>
        <p:txBody>
          <a:bodyPr vert="vert" anchor="ctr"/>
          <a:lstStyle/>
          <a:p>
            <a:pPr algn="ctr">
              <a:defRPr/>
            </a:pPr>
            <a:r>
              <a:rPr lang="en-US" sz="1600" dirty="0">
                <a:solidFill>
                  <a:prstClr val="white"/>
                </a:solidFill>
              </a:rPr>
              <a:t>Team Foundation Server, </a:t>
            </a:r>
            <a:r>
              <a:rPr lang="en-US" sz="1600" dirty="0" err="1">
                <a:solidFill>
                  <a:prstClr val="white"/>
                </a:solidFill>
              </a:rPr>
              <a:t>Git</a:t>
            </a:r>
            <a:r>
              <a:rPr lang="en-US" sz="1600" dirty="0">
                <a:solidFill>
                  <a:prstClr val="white"/>
                </a:solidFill>
              </a:rPr>
              <a:t> </a:t>
            </a:r>
          </a:p>
        </p:txBody>
      </p:sp>
      <p:sp>
        <p:nvSpPr>
          <p:cNvPr id="37" name="Rectangle 36"/>
          <p:cNvSpPr/>
          <p:nvPr/>
        </p:nvSpPr>
        <p:spPr>
          <a:xfrm>
            <a:off x="10860088" y="1795463"/>
            <a:ext cx="649287" cy="4621212"/>
          </a:xfrm>
          <a:prstGeom prst="rect">
            <a:avLst/>
          </a:prstGeom>
        </p:spPr>
        <p:style>
          <a:lnRef idx="3">
            <a:schemeClr val="lt1"/>
          </a:lnRef>
          <a:fillRef idx="1">
            <a:schemeClr val="accent5"/>
          </a:fillRef>
          <a:effectRef idx="1">
            <a:schemeClr val="accent5"/>
          </a:effectRef>
          <a:fontRef idx="minor">
            <a:schemeClr val="lt1"/>
          </a:fontRef>
        </p:style>
        <p:txBody>
          <a:bodyPr vert="vert" anchor="ctr"/>
          <a:lstStyle/>
          <a:p>
            <a:pPr algn="ctr">
              <a:defRPr/>
            </a:pPr>
            <a:r>
              <a:rPr lang="en-US" sz="1600" dirty="0">
                <a:solidFill>
                  <a:prstClr val="white"/>
                </a:solidFill>
              </a:rPr>
              <a:t>Visual Studio, Eclipse </a:t>
            </a:r>
          </a:p>
        </p:txBody>
      </p:sp>
      <p:sp>
        <p:nvSpPr>
          <p:cNvPr id="38" name="Rectangle 37"/>
          <p:cNvSpPr/>
          <p:nvPr/>
        </p:nvSpPr>
        <p:spPr>
          <a:xfrm>
            <a:off x="2130425" y="1350963"/>
            <a:ext cx="7935913" cy="45243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prstClr val="white"/>
                </a:solidFill>
              </a:rPr>
              <a:t>Office 365, Dynamics, Microsoft Account, Bing</a:t>
            </a: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9155" y="65125"/>
            <a:ext cx="3306953" cy="862984"/>
          </a:xfrm>
          <a:prstGeom prst="rect">
            <a:avLst/>
          </a:prstGeom>
        </p:spPr>
      </p:pic>
    </p:spTree>
    <p:extLst>
      <p:ext uri="{BB962C8B-B14F-4D97-AF65-F5344CB8AC3E}">
        <p14:creationId xmlns:p14="http://schemas.microsoft.com/office/powerpoint/2010/main" val="2224282126"/>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lowchart: Process 146"/>
          <p:cNvSpPr/>
          <p:nvPr/>
        </p:nvSpPr>
        <p:spPr>
          <a:xfrm>
            <a:off x="7997413" y="3057606"/>
            <a:ext cx="4201294" cy="3737158"/>
          </a:xfrm>
          <a:prstGeom prst="flowChartProcess">
            <a:avLst/>
          </a:prstGeom>
          <a:gradFill>
            <a:gsLst>
              <a:gs pos="0">
                <a:srgbClr val="FFFF00"/>
              </a:gs>
              <a:gs pos="100000">
                <a:schemeClr val="bg1"/>
              </a:gs>
            </a:gsLst>
            <a:lin ang="10800000" scaled="0"/>
          </a:gradFill>
          <a:ln>
            <a:noFill/>
          </a:ln>
        </p:spPr>
        <p:style>
          <a:lnRef idx="1">
            <a:schemeClr val="accent1"/>
          </a:lnRef>
          <a:fillRef idx="3">
            <a:schemeClr val="accent1"/>
          </a:fillRef>
          <a:effectRef idx="2">
            <a:schemeClr val="accent1"/>
          </a:effectRef>
          <a:fontRef idx="minor">
            <a:schemeClr val="lt1"/>
          </a:fontRef>
        </p:style>
        <p:txBody>
          <a:bodyPr vert="vert270" lIns="91440" tIns="0" rIns="91440" bIns="0" rtlCol="0" anchor="ctr"/>
          <a:lstStyle/>
          <a:p>
            <a:pPr algn="ctr" defTabSz="914363"/>
            <a:endParaRPr lang="en-US" sz="1100" dirty="0">
              <a:solidFill>
                <a:prstClr val="black"/>
              </a:solidFill>
              <a:latin typeface="Segoe UI Light"/>
            </a:endParaRPr>
          </a:p>
        </p:txBody>
      </p:sp>
      <p:sp>
        <p:nvSpPr>
          <p:cNvPr id="141" name="Flowchart: Process 140"/>
          <p:cNvSpPr/>
          <p:nvPr/>
        </p:nvSpPr>
        <p:spPr>
          <a:xfrm>
            <a:off x="9784" y="3057606"/>
            <a:ext cx="2868367" cy="3737158"/>
          </a:xfrm>
          <a:prstGeom prst="flowChartProcess">
            <a:avLst/>
          </a:prstGeom>
          <a:gradFill>
            <a:gsLst>
              <a:gs pos="0">
                <a:srgbClr val="FFFF00"/>
              </a:gs>
              <a:gs pos="100000">
                <a:schemeClr val="bg1"/>
              </a:gs>
            </a:gsLst>
            <a:lin ang="0" scaled="0"/>
          </a:gradFill>
          <a:ln>
            <a:noFill/>
          </a:ln>
        </p:spPr>
        <p:style>
          <a:lnRef idx="1">
            <a:schemeClr val="accent1"/>
          </a:lnRef>
          <a:fillRef idx="3">
            <a:schemeClr val="accent1"/>
          </a:fillRef>
          <a:effectRef idx="2">
            <a:schemeClr val="accent1"/>
          </a:effectRef>
          <a:fontRef idx="minor">
            <a:schemeClr val="lt1"/>
          </a:fontRef>
        </p:style>
        <p:txBody>
          <a:bodyPr vert="vert270" lIns="91440" tIns="0" rIns="91440" bIns="0" rtlCol="0" anchor="t"/>
          <a:lstStyle/>
          <a:p>
            <a:pPr algn="ctr" defTabSz="914363"/>
            <a:r>
              <a:rPr lang="en-US" sz="1100" dirty="0">
                <a:solidFill>
                  <a:prstClr val="black"/>
                </a:solidFill>
                <a:latin typeface="Segoe UI Light"/>
              </a:rPr>
              <a:t>Identity  Services (WAAD)</a:t>
            </a:r>
          </a:p>
        </p:txBody>
      </p:sp>
      <p:sp>
        <p:nvSpPr>
          <p:cNvPr id="129" name="Right Triangle 128"/>
          <p:cNvSpPr/>
          <p:nvPr/>
        </p:nvSpPr>
        <p:spPr>
          <a:xfrm flipH="1" flipV="1">
            <a:off x="303768" y="4574207"/>
            <a:ext cx="11779256" cy="965193"/>
          </a:xfrm>
          <a:prstGeom prst="rtTriangle">
            <a:avLst/>
          </a:prstGeom>
          <a:ln/>
        </p:spPr>
        <p:style>
          <a:lnRef idx="1">
            <a:schemeClr val="accent3"/>
          </a:lnRef>
          <a:fillRef idx="2">
            <a:schemeClr val="accent3"/>
          </a:fillRef>
          <a:effectRef idx="1">
            <a:schemeClr val="accent3"/>
          </a:effectRef>
          <a:fontRef idx="minor">
            <a:schemeClr val="dk1"/>
          </a:fontRef>
        </p:style>
        <p:txBody>
          <a:bodyPr rtlCol="0" anchor="ctr"/>
          <a:lstStyle/>
          <a:p>
            <a:pPr defTabSz="914363"/>
            <a:endParaRPr lang="en-US" sz="1100" dirty="0">
              <a:solidFill>
                <a:prstClr val="black"/>
              </a:solidFill>
              <a:latin typeface="Segoe UI Light"/>
            </a:endParaRPr>
          </a:p>
        </p:txBody>
      </p:sp>
      <p:sp>
        <p:nvSpPr>
          <p:cNvPr id="11" name="Right Triangle 10"/>
          <p:cNvSpPr/>
          <p:nvPr/>
        </p:nvSpPr>
        <p:spPr>
          <a:xfrm>
            <a:off x="303769" y="4578946"/>
            <a:ext cx="11779255" cy="960457"/>
          </a:xfrm>
          <a:prstGeom prst="rtTriangle">
            <a:avLst/>
          </a:prstGeom>
          <a:ln/>
        </p:spPr>
        <p:style>
          <a:lnRef idx="1">
            <a:schemeClr val="accent1"/>
          </a:lnRef>
          <a:fillRef idx="2">
            <a:schemeClr val="accent1"/>
          </a:fillRef>
          <a:effectRef idx="1">
            <a:schemeClr val="accent1"/>
          </a:effectRef>
          <a:fontRef idx="minor">
            <a:schemeClr val="dk1"/>
          </a:fontRef>
        </p:style>
        <p:txBody>
          <a:bodyPr rtlCol="0" anchor="ctr"/>
          <a:lstStyle/>
          <a:p>
            <a:pPr defTabSz="914363"/>
            <a:endParaRPr lang="en-US" sz="1100" dirty="0">
              <a:solidFill>
                <a:prstClr val="black"/>
              </a:solidFill>
              <a:latin typeface="Segoe UI Light"/>
            </a:endParaRPr>
          </a:p>
        </p:txBody>
      </p:sp>
      <p:sp>
        <p:nvSpPr>
          <p:cNvPr id="107" name="Rectangle 106"/>
          <p:cNvSpPr/>
          <p:nvPr/>
        </p:nvSpPr>
        <p:spPr>
          <a:xfrm>
            <a:off x="5830475" y="3869743"/>
            <a:ext cx="1957175" cy="298870"/>
          </a:xfrm>
          <a:prstGeom prst="rect">
            <a:avLst/>
          </a:prstGeom>
        </p:spPr>
        <p:style>
          <a:lnRef idx="1">
            <a:schemeClr val="accent6"/>
          </a:lnRef>
          <a:fillRef idx="3">
            <a:schemeClr val="accent6"/>
          </a:fillRef>
          <a:effectRef idx="2">
            <a:schemeClr val="accent6"/>
          </a:effectRef>
          <a:fontRef idx="minor">
            <a:schemeClr val="lt1"/>
          </a:fontRef>
        </p:style>
        <p:txBody>
          <a:bodyPr rtlCol="0" anchor="b"/>
          <a:lstStyle/>
          <a:p>
            <a:pPr algn="ctr" defTabSz="914363"/>
            <a:r>
              <a:rPr lang="en-US" sz="1100" dirty="0">
                <a:solidFill>
                  <a:prstClr val="white"/>
                </a:solidFill>
                <a:latin typeface="Segoe UI Light"/>
              </a:rPr>
              <a:t>Command/Notification API</a:t>
            </a:r>
          </a:p>
        </p:txBody>
      </p:sp>
      <p:sp>
        <p:nvSpPr>
          <p:cNvPr id="3" name="Rectangle 2"/>
          <p:cNvSpPr/>
          <p:nvPr/>
        </p:nvSpPr>
        <p:spPr>
          <a:xfrm>
            <a:off x="3322566" y="3868067"/>
            <a:ext cx="2478998" cy="298870"/>
          </a:xfrm>
          <a:prstGeom prst="rect">
            <a:avLst/>
          </a:prstGeom>
        </p:spPr>
        <p:style>
          <a:lnRef idx="1">
            <a:schemeClr val="accent6"/>
          </a:lnRef>
          <a:fillRef idx="3">
            <a:schemeClr val="accent6"/>
          </a:fillRef>
          <a:effectRef idx="2">
            <a:schemeClr val="accent6"/>
          </a:effectRef>
          <a:fontRef idx="minor">
            <a:schemeClr val="lt1"/>
          </a:fontRef>
        </p:style>
        <p:txBody>
          <a:bodyPr rtlCol="0" anchor="b"/>
          <a:lstStyle/>
          <a:p>
            <a:pPr algn="ctr" defTabSz="914363"/>
            <a:r>
              <a:rPr lang="en-US" sz="1100" dirty="0">
                <a:solidFill>
                  <a:prstClr val="white"/>
                </a:solidFill>
                <a:latin typeface="Segoe UI Light"/>
              </a:rPr>
              <a:t>Telemetry/Inquiry Dispatcher</a:t>
            </a:r>
          </a:p>
        </p:txBody>
      </p:sp>
      <p:sp>
        <p:nvSpPr>
          <p:cNvPr id="110" name="Rectangle 109"/>
          <p:cNvSpPr/>
          <p:nvPr/>
        </p:nvSpPr>
        <p:spPr>
          <a:xfrm>
            <a:off x="303769" y="5549417"/>
            <a:ext cx="11779257" cy="3691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Service Bus + BizTalk Services + BizTalk Server + Virtual Networks</a:t>
            </a:r>
          </a:p>
        </p:txBody>
      </p:sp>
      <p:sp>
        <p:nvSpPr>
          <p:cNvPr id="104" name="Rectangle 103"/>
          <p:cNvSpPr/>
          <p:nvPr/>
        </p:nvSpPr>
        <p:spPr>
          <a:xfrm>
            <a:off x="303770" y="3484498"/>
            <a:ext cx="1334815"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a:t>
            </a:r>
            <a:br>
              <a:rPr lang="en-US" sz="1100" dirty="0">
                <a:solidFill>
                  <a:prstClr val="white"/>
                </a:solidFill>
                <a:latin typeface="Segoe UI Light"/>
              </a:rPr>
            </a:br>
            <a:r>
              <a:rPr lang="en-US" sz="1100" dirty="0">
                <a:solidFill>
                  <a:prstClr val="white"/>
                </a:solidFill>
                <a:latin typeface="Segoe UI Light"/>
              </a:rPr>
              <a:t>Hubs</a:t>
            </a:r>
          </a:p>
        </p:txBody>
      </p:sp>
      <p:sp>
        <p:nvSpPr>
          <p:cNvPr id="108" name="Rectangle 107"/>
          <p:cNvSpPr/>
          <p:nvPr/>
        </p:nvSpPr>
        <p:spPr>
          <a:xfrm>
            <a:off x="1663144" y="3487945"/>
            <a:ext cx="1227694"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r" defTabSz="914363"/>
            <a:r>
              <a:rPr lang="en-US" sz="1100" dirty="0">
                <a:solidFill>
                  <a:prstClr val="black"/>
                </a:solidFill>
                <a:latin typeface="Segoe UI Light"/>
              </a:rPr>
              <a:t>Mobile Services</a:t>
            </a:r>
            <a:br>
              <a:rPr lang="en-US" sz="1100" dirty="0">
                <a:solidFill>
                  <a:prstClr val="black"/>
                </a:solidFill>
                <a:latin typeface="Segoe UI Light"/>
              </a:rPr>
            </a:br>
            <a:r>
              <a:rPr lang="en-US" sz="1100" dirty="0">
                <a:solidFill>
                  <a:prstClr val="black"/>
                </a:solidFill>
                <a:latin typeface="Segoe UI Light"/>
              </a:rPr>
              <a:t>Web Sites</a:t>
            </a:r>
          </a:p>
        </p:txBody>
      </p:sp>
      <p:sp>
        <p:nvSpPr>
          <p:cNvPr id="105" name="L-Shape 104"/>
          <p:cNvSpPr/>
          <p:nvPr/>
        </p:nvSpPr>
        <p:spPr>
          <a:xfrm>
            <a:off x="3313421" y="3057607"/>
            <a:ext cx="4465080" cy="773105"/>
          </a:xfrm>
          <a:prstGeom prst="corner">
            <a:avLst>
              <a:gd name="adj1" fmla="val 45921"/>
              <a:gd name="adj2" fmla="val 127491"/>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Service Bus </a:t>
            </a:r>
          </a:p>
        </p:txBody>
      </p:sp>
      <p:sp>
        <p:nvSpPr>
          <p:cNvPr id="103" name="Rectangle 102"/>
          <p:cNvSpPr/>
          <p:nvPr/>
        </p:nvSpPr>
        <p:spPr>
          <a:xfrm>
            <a:off x="9534085" y="3486634"/>
            <a:ext cx="1255621" cy="3537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err="1">
                <a:solidFill>
                  <a:prstClr val="white"/>
                </a:solidFill>
                <a:latin typeface="Segoe UI Light"/>
              </a:rPr>
              <a:t>SignalR</a:t>
            </a:r>
            <a:r>
              <a:rPr lang="en-US" sz="1100" dirty="0">
                <a:solidFill>
                  <a:prstClr val="white"/>
                </a:solidFill>
                <a:latin typeface="Segoe UI Light"/>
              </a:rPr>
              <a:t/>
            </a:r>
            <a:br>
              <a:rPr lang="en-US" sz="1100" dirty="0">
                <a:solidFill>
                  <a:prstClr val="white"/>
                </a:solidFill>
                <a:latin typeface="Segoe UI Light"/>
              </a:rPr>
            </a:br>
            <a:r>
              <a:rPr lang="en-US" sz="1100" dirty="0">
                <a:solidFill>
                  <a:prstClr val="white"/>
                </a:solidFill>
                <a:latin typeface="Segoe UI Light"/>
              </a:rPr>
              <a:t>Service Bus</a:t>
            </a:r>
          </a:p>
        </p:txBody>
      </p:sp>
      <p:sp>
        <p:nvSpPr>
          <p:cNvPr id="96" name="Rectangle 95"/>
          <p:cNvSpPr/>
          <p:nvPr/>
        </p:nvSpPr>
        <p:spPr>
          <a:xfrm>
            <a:off x="10847412" y="3505496"/>
            <a:ext cx="1212361" cy="33488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r" defTabSz="914363"/>
            <a:r>
              <a:rPr lang="en-US" sz="1100" dirty="0">
                <a:solidFill>
                  <a:prstClr val="white"/>
                </a:solidFill>
                <a:latin typeface="Segoe UI Light"/>
              </a:rPr>
              <a:t>Notification Hubs</a:t>
            </a:r>
          </a:p>
        </p:txBody>
      </p:sp>
      <p:sp>
        <p:nvSpPr>
          <p:cNvPr id="2" name="Title 1"/>
          <p:cNvSpPr>
            <a:spLocks noGrp="1"/>
          </p:cNvSpPr>
          <p:nvPr>
            <p:ph type="title"/>
          </p:nvPr>
        </p:nvSpPr>
        <p:spPr>
          <a:xfrm>
            <a:off x="503896" y="158453"/>
            <a:ext cx="10969943" cy="1143000"/>
          </a:xfrm>
        </p:spPr>
        <p:txBody>
          <a:bodyPr/>
          <a:lstStyle/>
          <a:p>
            <a:r>
              <a:rPr lang="en-US" dirty="0" smtClean="0"/>
              <a:t>Windows Azure Platform Mapping</a:t>
            </a:r>
            <a:endParaRPr lang="en-US" dirty="0"/>
          </a:p>
        </p:txBody>
      </p:sp>
      <p:sp>
        <p:nvSpPr>
          <p:cNvPr id="4" name="Rectangle 3"/>
          <p:cNvSpPr/>
          <p:nvPr/>
        </p:nvSpPr>
        <p:spPr bwMode="auto">
          <a:xfrm>
            <a:off x="4329025" y="3062573"/>
            <a:ext cx="3449476" cy="38614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Custom Protocol Gateway</a:t>
            </a:r>
          </a:p>
        </p:txBody>
      </p:sp>
      <p:grpSp>
        <p:nvGrpSpPr>
          <p:cNvPr id="10" name="Group 9"/>
          <p:cNvGrpSpPr/>
          <p:nvPr/>
        </p:nvGrpSpPr>
        <p:grpSpPr>
          <a:xfrm>
            <a:off x="1222428" y="1582934"/>
            <a:ext cx="598974" cy="1023237"/>
            <a:chOff x="751490" y="1417637"/>
            <a:chExt cx="1045780" cy="1590423"/>
          </a:xfrm>
        </p:grpSpPr>
        <p:sp>
          <p:nvSpPr>
            <p:cNvPr id="5" name="Rounded Rectangle 4"/>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a:xfrm>
              <a:off x="1163493"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7" name="Rounded Rectangle 6"/>
            <p:cNvSpPr/>
            <p:nvPr/>
          </p:nvSpPr>
          <p:spPr>
            <a:xfrm>
              <a:off x="819807" y="1513490"/>
              <a:ext cx="895479"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8" name="Rectangle 7"/>
            <p:cNvSpPr/>
            <p:nvPr/>
          </p:nvSpPr>
          <p:spPr>
            <a:xfrm>
              <a:off x="856856"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 name="Rectangle 8"/>
            <p:cNvSpPr/>
            <p:nvPr/>
          </p:nvSpPr>
          <p:spPr>
            <a:xfrm>
              <a:off x="1470130" y="2749506"/>
              <a:ext cx="208105"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47" name="Group 46"/>
          <p:cNvGrpSpPr/>
          <p:nvPr/>
        </p:nvGrpSpPr>
        <p:grpSpPr>
          <a:xfrm>
            <a:off x="9027022" y="1422431"/>
            <a:ext cx="1791439" cy="1219503"/>
            <a:chOff x="8771114" y="1583646"/>
            <a:chExt cx="2572933" cy="1609047"/>
          </a:xfrm>
        </p:grpSpPr>
        <p:grpSp>
          <p:nvGrpSpPr>
            <p:cNvPr id="40" name="Group 39"/>
            <p:cNvGrpSpPr/>
            <p:nvPr/>
          </p:nvGrpSpPr>
          <p:grpSpPr>
            <a:xfrm>
              <a:off x="8964737" y="1583646"/>
              <a:ext cx="2185689" cy="1266916"/>
              <a:chOff x="751490" y="1417637"/>
              <a:chExt cx="1045780" cy="1590423"/>
            </a:xfrm>
          </p:grpSpPr>
          <p:sp>
            <p:nvSpPr>
              <p:cNvPr id="41" name="Rounded Rectangle 40"/>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dirty="0">
                  <a:solidFill>
                    <a:prstClr val="black"/>
                  </a:solidFill>
                </a:endParaRPr>
              </a:p>
            </p:txBody>
          </p:sp>
          <p:sp>
            <p:nvSpPr>
              <p:cNvPr id="43" name="Rounded Rectangle 42"/>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sp>
          <p:nvSpPr>
            <p:cNvPr id="46" name="Trapezoid 45"/>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grpSp>
      <p:grpSp>
        <p:nvGrpSpPr>
          <p:cNvPr id="56" name="Group 55"/>
          <p:cNvGrpSpPr/>
          <p:nvPr/>
        </p:nvGrpSpPr>
        <p:grpSpPr>
          <a:xfrm>
            <a:off x="2421290" y="1673271"/>
            <a:ext cx="703837" cy="760069"/>
            <a:chOff x="5735116" y="4639054"/>
            <a:chExt cx="860570" cy="971509"/>
          </a:xfrm>
        </p:grpSpPr>
        <p:sp>
          <p:nvSpPr>
            <p:cNvPr id="49" name="Oval 48"/>
            <p:cNvSpPr/>
            <p:nvPr/>
          </p:nvSpPr>
          <p:spPr>
            <a:xfrm>
              <a:off x="5735116" y="4639054"/>
              <a:ext cx="860570" cy="84095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2" name="Oval 51"/>
            <p:cNvSpPr/>
            <p:nvPr/>
          </p:nvSpPr>
          <p:spPr>
            <a:xfrm>
              <a:off x="5788531" y="4691252"/>
              <a:ext cx="753740" cy="73656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3" name="Oval 52"/>
            <p:cNvSpPr/>
            <p:nvPr/>
          </p:nvSpPr>
          <p:spPr>
            <a:xfrm>
              <a:off x="5849843" y="4751167"/>
              <a:ext cx="631116" cy="61673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sz="1400">
                <a:solidFill>
                  <a:prstClr val="black"/>
                </a:solidFill>
              </a:endParaRPr>
            </a:p>
          </p:txBody>
        </p:sp>
        <p:sp>
          <p:nvSpPr>
            <p:cNvPr id="54" name="Isosceles Triangle 53"/>
            <p:cNvSpPr/>
            <p:nvPr/>
          </p:nvSpPr>
          <p:spPr>
            <a:xfrm>
              <a:off x="6037089" y="5066975"/>
              <a:ext cx="256624" cy="54358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3"/>
              <a:endParaRPr lang="en-US" sz="1400">
                <a:solidFill>
                  <a:prstClr val="white"/>
                </a:solidFill>
              </a:endParaRPr>
            </a:p>
          </p:txBody>
        </p:sp>
        <p:sp>
          <p:nvSpPr>
            <p:cNvPr id="55" name="TextBox 54"/>
            <p:cNvSpPr txBox="1"/>
            <p:nvPr/>
          </p:nvSpPr>
          <p:spPr>
            <a:xfrm>
              <a:off x="5941944" y="4787886"/>
              <a:ext cx="435505" cy="334386"/>
            </a:xfrm>
            <a:prstGeom prst="rect">
              <a:avLst/>
            </a:prstGeom>
            <a:noFill/>
          </p:spPr>
          <p:txBody>
            <a:bodyPr wrap="none" rtlCol="0">
              <a:spAutoFit/>
            </a:bodyPr>
            <a:lstStyle/>
            <a:p>
              <a:pPr defTabSz="914363"/>
              <a:r>
                <a:rPr lang="de-DE" sz="1100" dirty="0">
                  <a:solidFill>
                    <a:prstClr val="black"/>
                  </a:solidFill>
                </a:rPr>
                <a:t>3G</a:t>
              </a:r>
              <a:endParaRPr lang="en-US" sz="1100" dirty="0">
                <a:solidFill>
                  <a:prstClr val="black"/>
                </a:solidFill>
              </a:endParaRPr>
            </a:p>
          </p:txBody>
        </p:sp>
      </p:grpSp>
      <p:sp>
        <p:nvSpPr>
          <p:cNvPr id="60" name="Rectangle 59"/>
          <p:cNvSpPr/>
          <p:nvPr/>
        </p:nvSpPr>
        <p:spPr bwMode="auto">
          <a:xfrm>
            <a:off x="303770" y="3060282"/>
            <a:ext cx="1326010"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Platform </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3" name="Up Arrow 62"/>
          <p:cNvSpPr/>
          <p:nvPr/>
        </p:nvSpPr>
        <p:spPr>
          <a:xfrm>
            <a:off x="364476" y="276742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65" name="Rectangle 64"/>
          <p:cNvSpPr/>
          <p:nvPr/>
        </p:nvSpPr>
        <p:spPr bwMode="auto">
          <a:xfrm>
            <a:off x="1670474" y="3060282"/>
            <a:ext cx="1220365"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Mobile Solution Backend</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7" name="Up-Down Arrow 66"/>
          <p:cNvSpPr/>
          <p:nvPr/>
        </p:nvSpPr>
        <p:spPr>
          <a:xfrm>
            <a:off x="1690486" y="2785114"/>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69" name="Rectangle 68"/>
          <p:cNvSpPr/>
          <p:nvPr/>
        </p:nvSpPr>
        <p:spPr bwMode="auto">
          <a:xfrm>
            <a:off x="8013600" y="3060281"/>
            <a:ext cx="2776638" cy="404895"/>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rPr>
              <a:t>Web Portal</a:t>
            </a:r>
          </a:p>
        </p:txBody>
      </p:sp>
      <p:sp>
        <p:nvSpPr>
          <p:cNvPr id="71" name="Up Arrow 70"/>
          <p:cNvSpPr/>
          <p:nvPr/>
        </p:nvSpPr>
        <p:spPr>
          <a:xfrm>
            <a:off x="10567774"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72" name="Left-Right Arrow 71"/>
          <p:cNvSpPr/>
          <p:nvPr/>
        </p:nvSpPr>
        <p:spPr>
          <a:xfrm>
            <a:off x="3447463" y="1150314"/>
            <a:ext cx="4009513" cy="118917"/>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050" dirty="0">
              <a:solidFill>
                <a:prstClr val="black">
                  <a:lumMod val="85000"/>
                  <a:lumOff val="15000"/>
                </a:prstClr>
              </a:solidFill>
            </a:endParaRPr>
          </a:p>
        </p:txBody>
      </p:sp>
      <p:sp>
        <p:nvSpPr>
          <p:cNvPr id="73" name="Left-Right Arrow 72"/>
          <p:cNvSpPr/>
          <p:nvPr/>
        </p:nvSpPr>
        <p:spPr>
          <a:xfrm>
            <a:off x="303770" y="1170599"/>
            <a:ext cx="2587069" cy="119090"/>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050" dirty="0">
              <a:solidFill>
                <a:prstClr val="black">
                  <a:lumMod val="85000"/>
                  <a:lumOff val="15000"/>
                </a:prstClr>
              </a:solidFill>
            </a:endParaRPr>
          </a:p>
        </p:txBody>
      </p:sp>
      <p:sp>
        <p:nvSpPr>
          <p:cNvPr id="74" name="Rectangle 73"/>
          <p:cNvSpPr/>
          <p:nvPr/>
        </p:nvSpPr>
        <p:spPr bwMode="auto">
          <a:xfrm>
            <a:off x="10853487" y="3060281"/>
            <a:ext cx="1206286" cy="404895"/>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r" defTabSz="914099" fontAlgn="base">
              <a:spcBef>
                <a:spcPct val="0"/>
              </a:spcBef>
              <a:spcAft>
                <a:spcPct val="0"/>
              </a:spcAft>
            </a:pP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Platform</a:t>
            </a:r>
            <a:b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br>
            <a:r>
              <a:rPr lang="de-DE" sz="1100" spc="-50" dirty="0">
                <a:gradFill>
                  <a:gsLst>
                    <a:gs pos="0">
                      <a:srgbClr val="FFFFFF"/>
                    </a:gs>
                    <a:gs pos="100000">
                      <a:srgbClr val="FFFFFF"/>
                    </a:gs>
                  </a:gsLst>
                  <a:lin ang="5400000" scaled="0"/>
                </a:gradFill>
                <a:latin typeface="Segoe UI Light"/>
                <a:ea typeface="Segoe UI" pitchFamily="34" charset="0"/>
                <a:cs typeface="Segoe UI" pitchFamily="34" charset="0"/>
              </a:rPr>
              <a:t>Push Messaging</a:t>
            </a:r>
            <a:endParaRPr lang="en-US" sz="1100" spc="-5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5" name="Up Arrow 74"/>
          <p:cNvSpPr/>
          <p:nvPr/>
        </p:nvSpPr>
        <p:spPr>
          <a:xfrm>
            <a:off x="10864317" y="2785114"/>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76" name="Left-Right Arrow 75"/>
          <p:cNvSpPr/>
          <p:nvPr/>
        </p:nvSpPr>
        <p:spPr>
          <a:xfrm>
            <a:off x="8013599" y="1152848"/>
            <a:ext cx="4046174" cy="132103"/>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050" dirty="0">
              <a:solidFill>
                <a:prstClr val="black">
                  <a:lumMod val="85000"/>
                  <a:lumOff val="15000"/>
                </a:prstClr>
              </a:solidFill>
            </a:endParaRPr>
          </a:p>
        </p:txBody>
      </p:sp>
      <p:sp>
        <p:nvSpPr>
          <p:cNvPr id="78" name="Down Arrow 77"/>
          <p:cNvSpPr/>
          <p:nvPr/>
        </p:nvSpPr>
        <p:spPr>
          <a:xfrm>
            <a:off x="5305578" y="3772706"/>
            <a:ext cx="474503" cy="225183"/>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a:endParaRPr lang="en-US" sz="1100">
              <a:solidFill>
                <a:prstClr val="black"/>
              </a:solidFill>
              <a:latin typeface="Segoe UI Light"/>
            </a:endParaRPr>
          </a:p>
        </p:txBody>
      </p:sp>
      <p:sp>
        <p:nvSpPr>
          <p:cNvPr id="83" name="Down Arrow 82"/>
          <p:cNvSpPr/>
          <p:nvPr/>
        </p:nvSpPr>
        <p:spPr>
          <a:xfrm>
            <a:off x="3792888" y="3774024"/>
            <a:ext cx="450130" cy="218755"/>
          </a:xfrm>
          <a:prstGeom prst="downArrow">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3"/>
            <a:endParaRPr lang="en-US" sz="1100">
              <a:solidFill>
                <a:prstClr val="black"/>
              </a:solidFill>
              <a:latin typeface="Segoe UI Light"/>
            </a:endParaRPr>
          </a:p>
        </p:txBody>
      </p:sp>
      <p:sp>
        <p:nvSpPr>
          <p:cNvPr id="84" name="Rectangle 83"/>
          <p:cNvSpPr/>
          <p:nvPr/>
        </p:nvSpPr>
        <p:spPr>
          <a:xfrm>
            <a:off x="4972582" y="4708409"/>
            <a:ext cx="1085065" cy="715094"/>
          </a:xfrm>
          <a:prstGeom prst="rect">
            <a:avLst/>
          </a:prstGeom>
          <a:solidFill>
            <a:schemeClr val="accent1">
              <a:lumMod val="40000"/>
              <a:lumOff val="60000"/>
            </a:schemeClr>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rIns="0" rtlCol="0" anchor="ctr"/>
          <a:lstStyle/>
          <a:p>
            <a:pPr algn="ctr" defTabSz="914363"/>
            <a:r>
              <a:rPr lang="de-DE" sz="1100" dirty="0">
                <a:solidFill>
                  <a:srgbClr val="1F497D">
                    <a:lumMod val="50000"/>
                  </a:srgbClr>
                </a:solidFill>
                <a:latin typeface="Segoe UI Light"/>
              </a:rPr>
              <a:t>Fleet Information Systems</a:t>
            </a:r>
            <a:endParaRPr lang="en-US" sz="1100" dirty="0">
              <a:solidFill>
                <a:srgbClr val="1F497D">
                  <a:lumMod val="50000"/>
                </a:srgbClr>
              </a:solidFill>
              <a:latin typeface="Segoe UI Light"/>
            </a:endParaRPr>
          </a:p>
        </p:txBody>
      </p:sp>
      <p:grpSp>
        <p:nvGrpSpPr>
          <p:cNvPr id="68" name="Group 67"/>
          <p:cNvGrpSpPr/>
          <p:nvPr/>
        </p:nvGrpSpPr>
        <p:grpSpPr>
          <a:xfrm>
            <a:off x="6333020" y="2767428"/>
            <a:ext cx="235100" cy="990600"/>
            <a:chOff x="6331432" y="3015078"/>
            <a:chExt cx="235100" cy="990600"/>
          </a:xfrm>
        </p:grpSpPr>
        <p:sp>
          <p:nvSpPr>
            <p:cNvPr id="59" name="Up Arrow 58"/>
            <p:cNvSpPr/>
            <p:nvPr/>
          </p:nvSpPr>
          <p:spPr>
            <a:xfrm>
              <a:off x="6418908" y="3015078"/>
              <a:ext cx="147624" cy="925736"/>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58" name="Down Arrow 57"/>
            <p:cNvSpPr/>
            <p:nvPr/>
          </p:nvSpPr>
          <p:spPr>
            <a:xfrm>
              <a:off x="6331432" y="3097628"/>
              <a:ext cx="154354" cy="90805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a:solidFill>
                  <a:prstClr val="white"/>
                </a:solidFill>
                <a:latin typeface="Segoe UI Light"/>
              </a:endParaRPr>
            </a:p>
          </p:txBody>
        </p:sp>
      </p:grpSp>
      <p:sp>
        <p:nvSpPr>
          <p:cNvPr id="94" name="Down Arrow 93"/>
          <p:cNvSpPr/>
          <p:nvPr/>
        </p:nvSpPr>
        <p:spPr>
          <a:xfrm>
            <a:off x="6659319" y="3766811"/>
            <a:ext cx="474503" cy="238985"/>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a:endParaRPr lang="en-US" sz="1100">
              <a:solidFill>
                <a:prstClr val="black"/>
              </a:solidFill>
              <a:latin typeface="Segoe UI Light"/>
            </a:endParaRPr>
          </a:p>
        </p:txBody>
      </p:sp>
      <p:sp>
        <p:nvSpPr>
          <p:cNvPr id="95" name="Down Arrow 94"/>
          <p:cNvSpPr/>
          <p:nvPr/>
        </p:nvSpPr>
        <p:spPr>
          <a:xfrm rot="10800000">
            <a:off x="7038179" y="3684747"/>
            <a:ext cx="474503" cy="238985"/>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a:endParaRPr lang="en-US" sz="1100">
              <a:solidFill>
                <a:prstClr val="black"/>
              </a:solidFill>
              <a:latin typeface="Segoe UI Light"/>
            </a:endParaRPr>
          </a:p>
        </p:txBody>
      </p:sp>
      <p:sp>
        <p:nvSpPr>
          <p:cNvPr id="106" name="Rectangle 105"/>
          <p:cNvSpPr/>
          <p:nvPr/>
        </p:nvSpPr>
        <p:spPr>
          <a:xfrm>
            <a:off x="8013600" y="3505495"/>
            <a:ext cx="1491632" cy="33275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363"/>
            <a:r>
              <a:rPr lang="en-US" sz="1100" dirty="0">
                <a:solidFill>
                  <a:prstClr val="black"/>
                </a:solidFill>
                <a:latin typeface="Segoe UI Light"/>
              </a:rPr>
              <a:t>Web Sites</a:t>
            </a:r>
          </a:p>
        </p:txBody>
      </p:sp>
      <p:sp>
        <p:nvSpPr>
          <p:cNvPr id="117" name="Rectangle 116"/>
          <p:cNvSpPr/>
          <p:nvPr/>
        </p:nvSpPr>
        <p:spPr>
          <a:xfrm>
            <a:off x="3496084" y="4708409"/>
            <a:ext cx="1085065" cy="715095"/>
          </a:xfrm>
          <a:prstGeom prst="rect">
            <a:avLst/>
          </a:prstGeom>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lIns="0" rIns="0" rtlCol="0" anchor="ctr"/>
          <a:lstStyle/>
          <a:p>
            <a:pPr algn="ctr" defTabSz="914363"/>
            <a:r>
              <a:rPr lang="de-DE" sz="1100" dirty="0" err="1">
                <a:solidFill>
                  <a:srgbClr val="1F497D">
                    <a:lumMod val="50000"/>
                  </a:srgbClr>
                </a:solidFill>
                <a:latin typeface="Segoe UI Light"/>
              </a:rPr>
              <a:t>Vehicle</a:t>
            </a:r>
            <a:r>
              <a:rPr lang="de-DE" sz="1100" dirty="0">
                <a:solidFill>
                  <a:srgbClr val="1F497D">
                    <a:lumMod val="50000"/>
                  </a:srgbClr>
                </a:solidFill>
                <a:latin typeface="Segoe UI Light"/>
              </a:rPr>
              <a:t> Information Systems</a:t>
            </a:r>
            <a:endParaRPr lang="en-US" sz="1100" dirty="0">
              <a:solidFill>
                <a:srgbClr val="1F497D">
                  <a:lumMod val="50000"/>
                </a:srgbClr>
              </a:solidFill>
              <a:latin typeface="Segoe UI Light"/>
            </a:endParaRPr>
          </a:p>
        </p:txBody>
      </p:sp>
      <p:sp>
        <p:nvSpPr>
          <p:cNvPr id="118" name="Rectangle 117"/>
          <p:cNvSpPr/>
          <p:nvPr/>
        </p:nvSpPr>
        <p:spPr>
          <a:xfrm>
            <a:off x="6533489" y="4711030"/>
            <a:ext cx="1085065" cy="715095"/>
          </a:xfrm>
          <a:prstGeom prst="rect">
            <a:avLst/>
          </a:prstGeom>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0" rIns="0" rtlCol="0" anchor="ctr"/>
          <a:lstStyle/>
          <a:p>
            <a:pPr algn="ctr" defTabSz="914363"/>
            <a:r>
              <a:rPr lang="de-DE" sz="1100" dirty="0">
                <a:solidFill>
                  <a:srgbClr val="1F497D">
                    <a:lumMod val="50000"/>
                  </a:srgbClr>
                </a:solidFill>
                <a:latin typeface="Segoe UI Light"/>
              </a:rPr>
              <a:t>Driver Assistance Systems</a:t>
            </a:r>
            <a:endParaRPr lang="en-US" sz="1100" dirty="0">
              <a:solidFill>
                <a:srgbClr val="1F497D">
                  <a:lumMod val="50000"/>
                </a:srgbClr>
              </a:solidFill>
              <a:latin typeface="Segoe UI Light"/>
            </a:endParaRPr>
          </a:p>
        </p:txBody>
      </p:sp>
      <p:sp>
        <p:nvSpPr>
          <p:cNvPr id="97" name="Rectangle 96"/>
          <p:cNvSpPr/>
          <p:nvPr/>
        </p:nvSpPr>
        <p:spPr>
          <a:xfrm>
            <a:off x="303769" y="4005796"/>
            <a:ext cx="2574383" cy="26189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dirty="0">
                <a:solidFill>
                  <a:prstClr val="white"/>
                </a:solidFill>
                <a:latin typeface="Segoe UI Light"/>
              </a:rPr>
              <a:t>Mobile Experience</a:t>
            </a:r>
          </a:p>
        </p:txBody>
      </p:sp>
      <p:sp>
        <p:nvSpPr>
          <p:cNvPr id="120" name="Rectangle 119"/>
          <p:cNvSpPr/>
          <p:nvPr/>
        </p:nvSpPr>
        <p:spPr>
          <a:xfrm>
            <a:off x="8013600" y="4013132"/>
            <a:ext cx="4046173" cy="25456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363"/>
            <a:r>
              <a:rPr lang="en-US" sz="1100" dirty="0">
                <a:solidFill>
                  <a:prstClr val="white"/>
                </a:solidFill>
                <a:latin typeface="Segoe UI Light"/>
              </a:rPr>
              <a:t>Portal Experience</a:t>
            </a:r>
          </a:p>
        </p:txBody>
      </p:sp>
      <p:sp>
        <p:nvSpPr>
          <p:cNvPr id="127" name="Flowchart: Process 126"/>
          <p:cNvSpPr/>
          <p:nvPr/>
        </p:nvSpPr>
        <p:spPr>
          <a:xfrm>
            <a:off x="303769" y="5938562"/>
            <a:ext cx="11779255" cy="856203"/>
          </a:xfrm>
          <a:prstGeom prst="flowChart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algn="ctr" defTabSz="914363"/>
            <a:r>
              <a:rPr lang="en-US" sz="1100" dirty="0">
                <a:solidFill>
                  <a:prstClr val="white"/>
                </a:solidFill>
                <a:latin typeface="Segoe UI Light"/>
              </a:rPr>
              <a:t>Corporate and Divisional Line of Business and Information Systems, 3</a:t>
            </a:r>
            <a:r>
              <a:rPr lang="en-US" sz="1100" baseline="30000" dirty="0">
                <a:solidFill>
                  <a:prstClr val="white"/>
                </a:solidFill>
                <a:latin typeface="Segoe UI Light"/>
              </a:rPr>
              <a:t>rd</a:t>
            </a:r>
            <a:r>
              <a:rPr lang="en-US" sz="1100" dirty="0">
                <a:solidFill>
                  <a:prstClr val="white"/>
                </a:solidFill>
                <a:latin typeface="Segoe UI Light"/>
              </a:rPr>
              <a:t> Party Systems</a:t>
            </a:r>
          </a:p>
        </p:txBody>
      </p:sp>
      <p:sp>
        <p:nvSpPr>
          <p:cNvPr id="130" name="Up-Down Arrow 129"/>
          <p:cNvSpPr/>
          <p:nvPr/>
        </p:nvSpPr>
        <p:spPr>
          <a:xfrm>
            <a:off x="144090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70" name="Up-Down Arrow 69"/>
          <p:cNvSpPr/>
          <p:nvPr/>
        </p:nvSpPr>
        <p:spPr>
          <a:xfrm>
            <a:off x="8242957" y="2849978"/>
            <a:ext cx="154354" cy="908050"/>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2" name="Up-Down Arrow 141"/>
          <p:cNvSpPr/>
          <p:nvPr/>
        </p:nvSpPr>
        <p:spPr>
          <a:xfrm>
            <a:off x="9879537"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3" name="Up-Down Arrow 142"/>
          <p:cNvSpPr/>
          <p:nvPr/>
        </p:nvSpPr>
        <p:spPr>
          <a:xfrm>
            <a:off x="7219723"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4" name="Up-Down Arrow 143"/>
          <p:cNvSpPr/>
          <p:nvPr/>
        </p:nvSpPr>
        <p:spPr>
          <a:xfrm>
            <a:off x="4754078"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5" name="Up-Down Arrow 144"/>
          <p:cNvSpPr/>
          <p:nvPr/>
        </p:nvSpPr>
        <p:spPr>
          <a:xfrm>
            <a:off x="3493041"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46" name="Up-Down Arrow 145"/>
          <p:cNvSpPr/>
          <p:nvPr/>
        </p:nvSpPr>
        <p:spPr>
          <a:xfrm>
            <a:off x="5986900" y="5811831"/>
            <a:ext cx="474503" cy="289172"/>
          </a:xfrm>
          <a:prstGeom prst="upDownArrow">
            <a:avLst>
              <a:gd name="adj1" fmla="val 45900"/>
              <a:gd name="adj2" fmla="val 305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1100">
              <a:solidFill>
                <a:prstClr val="white"/>
              </a:solidFill>
              <a:latin typeface="Segoe UI Light"/>
            </a:endParaRPr>
          </a:p>
        </p:txBody>
      </p:sp>
      <p:sp>
        <p:nvSpPr>
          <p:cNvPr id="116" name="Rectangle 115"/>
          <p:cNvSpPr/>
          <p:nvPr/>
        </p:nvSpPr>
        <p:spPr>
          <a:xfrm>
            <a:off x="5463945" y="4202599"/>
            <a:ext cx="2323704" cy="3230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Service Bus &amp; Web API</a:t>
            </a:r>
          </a:p>
        </p:txBody>
      </p:sp>
      <p:sp>
        <p:nvSpPr>
          <p:cNvPr id="119" name="Rectangle 118"/>
          <p:cNvSpPr/>
          <p:nvPr/>
        </p:nvSpPr>
        <p:spPr>
          <a:xfrm>
            <a:off x="3322566" y="4202885"/>
            <a:ext cx="2082304" cy="32281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14363"/>
            <a:r>
              <a:rPr lang="en-US" sz="1100" dirty="0">
                <a:solidFill>
                  <a:prstClr val="black"/>
                </a:solidFill>
                <a:latin typeface="Segoe UI Light"/>
              </a:rPr>
              <a:t>Telemetry Adapter Framework</a:t>
            </a:r>
          </a:p>
        </p:txBody>
      </p:sp>
      <p:sp>
        <p:nvSpPr>
          <p:cNvPr id="14" name="Rectangle 13"/>
          <p:cNvSpPr/>
          <p:nvPr/>
        </p:nvSpPr>
        <p:spPr>
          <a:xfrm>
            <a:off x="9190431" y="4762338"/>
            <a:ext cx="2555508" cy="430887"/>
          </a:xfrm>
          <a:prstGeom prst="rect">
            <a:avLst/>
          </a:prstGeom>
        </p:spPr>
        <p:txBody>
          <a:bodyPr wrap="none">
            <a:spAutoFit/>
          </a:bodyPr>
          <a:lstStyle/>
          <a:p>
            <a:pPr algn="ctr" defTabSz="914363"/>
            <a:r>
              <a:rPr lang="en-US" sz="1100" dirty="0">
                <a:solidFill>
                  <a:prstClr val="black"/>
                </a:solidFill>
                <a:latin typeface="Segoe UI Light"/>
              </a:rPr>
              <a:t>SQL Database, Blob and </a:t>
            </a:r>
            <a:r>
              <a:rPr lang="en-US" sz="1100" dirty="0" err="1">
                <a:solidFill>
                  <a:prstClr val="black"/>
                </a:solidFill>
                <a:latin typeface="Segoe UI Light"/>
              </a:rPr>
              <a:t>NoSQL</a:t>
            </a:r>
            <a:r>
              <a:rPr lang="en-US" sz="1100" dirty="0">
                <a:solidFill>
                  <a:prstClr val="black"/>
                </a:solidFill>
                <a:latin typeface="Segoe UI Light"/>
              </a:rPr>
              <a:t> Storage</a:t>
            </a:r>
            <a:br>
              <a:rPr lang="en-US" sz="1100" dirty="0">
                <a:solidFill>
                  <a:prstClr val="black"/>
                </a:solidFill>
                <a:latin typeface="Segoe UI Light"/>
              </a:rPr>
            </a:br>
            <a:r>
              <a:rPr lang="en-US" sz="1100" dirty="0">
                <a:solidFill>
                  <a:prstClr val="black"/>
                </a:solidFill>
                <a:latin typeface="Segoe UI Light"/>
              </a:rPr>
              <a:t>Real-Time Analytics, </a:t>
            </a:r>
            <a:r>
              <a:rPr lang="en-US" sz="1100" dirty="0" err="1">
                <a:solidFill>
                  <a:prstClr val="black"/>
                </a:solidFill>
                <a:latin typeface="Segoe UI Light"/>
              </a:rPr>
              <a:t>HDInsight</a:t>
            </a:r>
            <a:endParaRPr lang="en-US" sz="1100" dirty="0">
              <a:solidFill>
                <a:prstClr val="black"/>
              </a:solidFill>
              <a:latin typeface="Segoe UI Light"/>
            </a:endParaRPr>
          </a:p>
        </p:txBody>
      </p:sp>
      <p:sp>
        <p:nvSpPr>
          <p:cNvPr id="17" name="Rectangle 16"/>
          <p:cNvSpPr/>
          <p:nvPr/>
        </p:nvSpPr>
        <p:spPr>
          <a:xfrm>
            <a:off x="420994" y="4849174"/>
            <a:ext cx="2704133" cy="600164"/>
          </a:xfrm>
          <a:prstGeom prst="rect">
            <a:avLst/>
          </a:prstGeom>
        </p:spPr>
        <p:txBody>
          <a:bodyPr wrap="square">
            <a:spAutoFit/>
          </a:bodyPr>
          <a:lstStyle/>
          <a:p>
            <a:pPr algn="ctr" defTabSz="914363"/>
            <a:r>
              <a:rPr lang="en-US" sz="1100" dirty="0">
                <a:solidFill>
                  <a:prstClr val="black"/>
                </a:solidFill>
                <a:latin typeface="Segoe UI Light"/>
              </a:rPr>
              <a:t>Virtual Machines (</a:t>
            </a:r>
            <a:r>
              <a:rPr lang="en-US" sz="1100" dirty="0" err="1">
                <a:solidFill>
                  <a:prstClr val="black"/>
                </a:solidFill>
                <a:latin typeface="Segoe UI Light"/>
              </a:rPr>
              <a:t>IaaS</a:t>
            </a:r>
            <a:r>
              <a:rPr lang="en-US" sz="1100" dirty="0">
                <a:solidFill>
                  <a:prstClr val="black"/>
                </a:solidFill>
                <a:latin typeface="Segoe UI Light"/>
              </a:rPr>
              <a:t>)</a:t>
            </a:r>
            <a:br>
              <a:rPr lang="en-US" sz="1100" dirty="0">
                <a:solidFill>
                  <a:prstClr val="black"/>
                </a:solidFill>
                <a:latin typeface="Segoe UI Light"/>
              </a:rPr>
            </a:br>
            <a:r>
              <a:rPr lang="en-US" sz="1100" dirty="0">
                <a:solidFill>
                  <a:prstClr val="black"/>
                </a:solidFill>
                <a:latin typeface="Segoe UI Light"/>
              </a:rPr>
              <a:t>Cloud Services and Web Sites (</a:t>
            </a:r>
            <a:r>
              <a:rPr lang="en-US" sz="1100" dirty="0" err="1">
                <a:solidFill>
                  <a:prstClr val="black"/>
                </a:solidFill>
                <a:latin typeface="Segoe UI Light"/>
              </a:rPr>
              <a:t>PaaS</a:t>
            </a:r>
            <a:r>
              <a:rPr lang="en-US" sz="1100" dirty="0">
                <a:solidFill>
                  <a:prstClr val="black"/>
                </a:solidFill>
                <a:latin typeface="Segoe UI Light"/>
              </a:rPr>
              <a:t>)</a:t>
            </a:r>
          </a:p>
          <a:p>
            <a:pPr algn="ctr" defTabSz="914363"/>
            <a:r>
              <a:rPr lang="en-US" sz="1100" dirty="0">
                <a:solidFill>
                  <a:prstClr val="black"/>
                </a:solidFill>
                <a:latin typeface="Segoe UI Light"/>
              </a:rPr>
              <a:t>Media Services</a:t>
            </a:r>
          </a:p>
        </p:txBody>
      </p:sp>
      <p:sp>
        <p:nvSpPr>
          <p:cNvPr id="131" name="Rectangle 130"/>
          <p:cNvSpPr/>
          <p:nvPr/>
        </p:nvSpPr>
        <p:spPr>
          <a:xfrm>
            <a:off x="8013599" y="4302537"/>
            <a:ext cx="4046173" cy="2231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Service Bus &amp; Web API</a:t>
            </a:r>
          </a:p>
        </p:txBody>
      </p:sp>
      <p:sp>
        <p:nvSpPr>
          <p:cNvPr id="138" name="Rectangle 137"/>
          <p:cNvSpPr/>
          <p:nvPr/>
        </p:nvSpPr>
        <p:spPr>
          <a:xfrm>
            <a:off x="300597" y="4302537"/>
            <a:ext cx="2577555" cy="22316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914363"/>
            <a:r>
              <a:rPr lang="en-US" sz="1100" dirty="0">
                <a:solidFill>
                  <a:prstClr val="white"/>
                </a:solidFill>
                <a:latin typeface="Segoe UI Light"/>
              </a:rPr>
              <a:t>Service Bus &amp; Web API</a:t>
            </a:r>
          </a:p>
        </p:txBody>
      </p:sp>
      <p:grpSp>
        <p:nvGrpSpPr>
          <p:cNvPr id="81" name="Group 80"/>
          <p:cNvGrpSpPr/>
          <p:nvPr/>
        </p:nvGrpSpPr>
        <p:grpSpPr>
          <a:xfrm>
            <a:off x="4590314" y="1603041"/>
            <a:ext cx="1742706" cy="1132633"/>
            <a:chOff x="4320346" y="1417638"/>
            <a:chExt cx="2520380" cy="1464300"/>
          </a:xfrm>
        </p:grpSpPr>
        <p:grpSp>
          <p:nvGrpSpPr>
            <p:cNvPr id="82" name="Group 81"/>
            <p:cNvGrpSpPr/>
            <p:nvPr/>
          </p:nvGrpSpPr>
          <p:grpSpPr>
            <a:xfrm>
              <a:off x="4320346" y="1417638"/>
              <a:ext cx="2520380" cy="1464300"/>
              <a:chOff x="751490" y="1417637"/>
              <a:chExt cx="1045780" cy="1590423"/>
            </a:xfrm>
          </p:grpSpPr>
          <p:sp>
            <p:nvSpPr>
              <p:cNvPr id="87" name="Rounded Rectangle 86"/>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87"/>
              <p:cNvSpPr/>
              <p:nvPr/>
            </p:nvSpPr>
            <p:spPr>
              <a:xfrm>
                <a:off x="795100" y="1513490"/>
                <a:ext cx="947221" cy="117295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14363"/>
                <a:endParaRPr lang="en-US">
                  <a:solidFill>
                    <a:prstClr val="black"/>
                  </a:solidFill>
                </a:endParaRPr>
              </a:p>
            </p:txBody>
          </p:sp>
          <p:sp>
            <p:nvSpPr>
              <p:cNvPr id="89" name="Rectangle 88"/>
              <p:cNvSpPr/>
              <p:nvPr/>
            </p:nvSpPr>
            <p:spPr>
              <a:xfrm>
                <a:off x="9458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0" name="Rectangle 89"/>
              <p:cNvSpPr/>
              <p:nvPr/>
            </p:nvSpPr>
            <p:spPr>
              <a:xfrm>
                <a:off x="10557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91" name="Rectangle 90"/>
              <p:cNvSpPr/>
              <p:nvPr/>
            </p:nvSpPr>
            <p:spPr>
              <a:xfrm>
                <a:off x="116577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12" name="Rectangle 111"/>
              <p:cNvSpPr/>
              <p:nvPr/>
            </p:nvSpPr>
            <p:spPr>
              <a:xfrm>
                <a:off x="127574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13" name="Rectangle 112"/>
              <p:cNvSpPr/>
              <p:nvPr/>
            </p:nvSpPr>
            <p:spPr>
              <a:xfrm>
                <a:off x="1385722"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14" name="Rectangle 113"/>
              <p:cNvSpPr/>
              <p:nvPr/>
            </p:nvSpPr>
            <p:spPr>
              <a:xfrm>
                <a:off x="1495697" y="2773633"/>
                <a:ext cx="92626" cy="1324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sp>
          <p:nvSpPr>
            <p:cNvPr id="85" name="Oval 84"/>
            <p:cNvSpPr/>
            <p:nvPr/>
          </p:nvSpPr>
          <p:spPr>
            <a:xfrm>
              <a:off x="4493013" y="2619859"/>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86" name="Oval 85"/>
            <p:cNvSpPr/>
            <p:nvPr/>
          </p:nvSpPr>
          <p:spPr>
            <a:xfrm>
              <a:off x="6430069" y="2621753"/>
              <a:ext cx="223233" cy="214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grpSp>
      <p:grpSp>
        <p:nvGrpSpPr>
          <p:cNvPr id="115" name="Group 114"/>
          <p:cNvGrpSpPr/>
          <p:nvPr/>
        </p:nvGrpSpPr>
        <p:grpSpPr>
          <a:xfrm>
            <a:off x="3708976" y="1277729"/>
            <a:ext cx="1331482" cy="1385306"/>
            <a:chOff x="3068494" y="1505890"/>
            <a:chExt cx="1777695" cy="1790962"/>
          </a:xfrm>
        </p:grpSpPr>
        <p:sp>
          <p:nvSpPr>
            <p:cNvPr id="121" name="Oval 120"/>
            <p:cNvSpPr/>
            <p:nvPr/>
          </p:nvSpPr>
          <p:spPr>
            <a:xfrm>
              <a:off x="3068494" y="2204945"/>
              <a:ext cx="1777695" cy="40456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122" name="Donut 121"/>
            <p:cNvSpPr/>
            <p:nvPr/>
          </p:nvSpPr>
          <p:spPr>
            <a:xfrm>
              <a:off x="3068494" y="1505890"/>
              <a:ext cx="1777695" cy="1790962"/>
            </a:xfrm>
            <a:prstGeom prst="donut">
              <a:avLst>
                <a:gd name="adj" fmla="val 758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123" name="Rectangle 122"/>
            <p:cNvSpPr/>
            <p:nvPr/>
          </p:nvSpPr>
          <p:spPr>
            <a:xfrm>
              <a:off x="3180110" y="2265787"/>
              <a:ext cx="1575454" cy="27116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sp>
          <p:nvSpPr>
            <p:cNvPr id="124" name="Oval 123"/>
            <p:cNvSpPr/>
            <p:nvPr/>
          </p:nvSpPr>
          <p:spPr>
            <a:xfrm>
              <a:off x="3856220" y="2294164"/>
              <a:ext cx="223233" cy="214411"/>
            </a:xfrm>
            <a:prstGeom prst="ellipse">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25" name="Rectangle 124"/>
            <p:cNvSpPr/>
            <p:nvPr/>
          </p:nvSpPr>
          <p:spPr>
            <a:xfrm>
              <a:off x="4493013" y="235091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26" name="Rectangle 125"/>
            <p:cNvSpPr/>
            <p:nvPr/>
          </p:nvSpPr>
          <p:spPr>
            <a:xfrm>
              <a:off x="3217268" y="2355279"/>
              <a:ext cx="166355" cy="1008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63"/>
              <a:endParaRPr lang="en-US">
                <a:solidFill>
                  <a:prstClr val="black"/>
                </a:solidFill>
              </a:endParaRPr>
            </a:p>
          </p:txBody>
        </p:sp>
        <p:sp>
          <p:nvSpPr>
            <p:cNvPr id="128" name="Trapezoid 127"/>
            <p:cNvSpPr/>
            <p:nvPr/>
          </p:nvSpPr>
          <p:spPr>
            <a:xfrm>
              <a:off x="3818248" y="2535381"/>
              <a:ext cx="290798" cy="674478"/>
            </a:xfrm>
            <a:prstGeom prst="trapezoi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prstClr val="black"/>
                </a:solidFill>
              </a:endParaRPr>
            </a:p>
          </p:txBody>
        </p:sp>
      </p:grpSp>
    </p:spTree>
    <p:extLst>
      <p:ext uri="{BB962C8B-B14F-4D97-AF65-F5344CB8AC3E}">
        <p14:creationId xmlns:p14="http://schemas.microsoft.com/office/powerpoint/2010/main" val="155799736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artisticBlur radius="18"/>
                    </a14:imgEffect>
                  </a14:imgLayer>
                </a14:imgProps>
              </a:ext>
              <a:ext uri="{28A0092B-C50C-407E-A947-70E740481C1C}">
                <a14:useLocalDpi xmlns:a14="http://schemas.microsoft.com/office/drawing/2010/main" val="0"/>
              </a:ext>
            </a:extLst>
          </a:blip>
          <a:stretch>
            <a:fillRect/>
          </a:stretch>
        </p:blipFill>
        <p:spPr>
          <a:xfrm>
            <a:off x="-88900" y="-910998"/>
            <a:ext cx="12280900" cy="8772071"/>
          </a:xfrm>
          <a:prstGeom prst="rect">
            <a:avLst/>
          </a:prstGeom>
        </p:spPr>
      </p:pic>
      <p:sp>
        <p:nvSpPr>
          <p:cNvPr id="3" name="Title 2"/>
          <p:cNvSpPr>
            <a:spLocks noGrp="1"/>
          </p:cNvSpPr>
          <p:nvPr>
            <p:ph type="ctrTitle"/>
          </p:nvPr>
        </p:nvSpPr>
        <p:spPr>
          <a:xfrm>
            <a:off x="3848100" y="2854326"/>
            <a:ext cx="7937500" cy="1470025"/>
          </a:xfrm>
        </p:spPr>
        <p:txBody>
          <a:bodyPr>
            <a:normAutofit/>
          </a:bodyPr>
          <a:lstStyle/>
          <a:p>
            <a:r>
              <a:rPr lang="en-US" sz="7200" dirty="0" smtClean="0"/>
              <a:t>OT/IT Convergence</a:t>
            </a:r>
            <a:endParaRPr lang="en-US" sz="7200" dirty="0"/>
          </a:p>
        </p:txBody>
      </p:sp>
    </p:spTree>
    <p:extLst>
      <p:ext uri="{BB962C8B-B14F-4D97-AF65-F5344CB8AC3E}">
        <p14:creationId xmlns:p14="http://schemas.microsoft.com/office/powerpoint/2010/main" val="240483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029433" y="241300"/>
            <a:ext cx="183976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smtClean="0">
                <a:solidFill>
                  <a:srgbClr val="44546A"/>
                </a:solidFill>
                <a:cs typeface="Segoe UI" panose="020B0502040204020203" pitchFamily="34" charset="0"/>
              </a:rPr>
              <a:t>M2M Connectivity Providers</a:t>
            </a:r>
            <a:endParaRPr lang="en-US" sz="2000" dirty="0">
              <a:solidFill>
                <a:srgbClr val="44546A"/>
              </a:solidFill>
              <a:cs typeface="Segoe UI" panose="020B0502040204020203" pitchFamily="34" charset="0"/>
            </a:endParaRPr>
          </a:p>
        </p:txBody>
      </p:sp>
      <p:sp>
        <p:nvSpPr>
          <p:cNvPr id="24" name="Rectangle 23"/>
          <p:cNvSpPr/>
          <p:nvPr/>
        </p:nvSpPr>
        <p:spPr>
          <a:xfrm>
            <a:off x="94672" y="106595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Mobility</a:t>
            </a:r>
            <a:endParaRPr lang="en-US" dirty="0">
              <a:solidFill>
                <a:prstClr val="black">
                  <a:lumMod val="85000"/>
                  <a:lumOff val="15000"/>
                </a:prstClr>
              </a:solidFill>
              <a:cs typeface="Segoe UI" panose="020B0502040204020203" pitchFamily="34" charset="0"/>
            </a:endParaRPr>
          </a:p>
        </p:txBody>
      </p:sp>
      <p:sp>
        <p:nvSpPr>
          <p:cNvPr id="26" name="Rectangle 25"/>
          <p:cNvSpPr/>
          <p:nvPr/>
        </p:nvSpPr>
        <p:spPr>
          <a:xfrm>
            <a:off x="94672" y="165109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Logistics</a:t>
            </a:r>
            <a:endParaRPr lang="en-US" dirty="0">
              <a:solidFill>
                <a:prstClr val="black">
                  <a:lumMod val="85000"/>
                  <a:lumOff val="15000"/>
                </a:prstClr>
              </a:solidFill>
              <a:cs typeface="Segoe UI" panose="020B0502040204020203" pitchFamily="34" charset="0"/>
            </a:endParaRPr>
          </a:p>
        </p:txBody>
      </p:sp>
      <p:sp>
        <p:nvSpPr>
          <p:cNvPr id="27" name="Rectangle 26"/>
          <p:cNvSpPr/>
          <p:nvPr/>
        </p:nvSpPr>
        <p:spPr>
          <a:xfrm>
            <a:off x="94672" y="2274855"/>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Factory</a:t>
            </a:r>
            <a:endParaRPr lang="en-US" dirty="0">
              <a:solidFill>
                <a:prstClr val="black">
                  <a:lumMod val="85000"/>
                  <a:lumOff val="15000"/>
                </a:prstClr>
              </a:solidFill>
              <a:cs typeface="Segoe UI" panose="020B0502040204020203" pitchFamily="34" charset="0"/>
            </a:endParaRPr>
          </a:p>
        </p:txBody>
      </p:sp>
      <p:sp>
        <p:nvSpPr>
          <p:cNvPr id="28" name="Rectangle 27"/>
          <p:cNvSpPr/>
          <p:nvPr/>
        </p:nvSpPr>
        <p:spPr>
          <a:xfrm>
            <a:off x="94672" y="289861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Cities</a:t>
            </a:r>
            <a:endParaRPr lang="en-US" dirty="0">
              <a:solidFill>
                <a:prstClr val="black">
                  <a:lumMod val="85000"/>
                  <a:lumOff val="15000"/>
                </a:prstClr>
              </a:solidFill>
              <a:cs typeface="Segoe UI" panose="020B0502040204020203" pitchFamily="34" charset="0"/>
            </a:endParaRPr>
          </a:p>
        </p:txBody>
      </p:sp>
      <p:sp>
        <p:nvSpPr>
          <p:cNvPr id="29" name="Rectangle 28"/>
          <p:cNvSpPr/>
          <p:nvPr/>
        </p:nvSpPr>
        <p:spPr>
          <a:xfrm>
            <a:off x="94672" y="350579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Entertainment</a:t>
            </a:r>
            <a:endParaRPr lang="en-US" dirty="0">
              <a:solidFill>
                <a:prstClr val="black">
                  <a:lumMod val="85000"/>
                  <a:lumOff val="15000"/>
                </a:prstClr>
              </a:solidFill>
              <a:cs typeface="Segoe UI" panose="020B0502040204020203" pitchFamily="34" charset="0"/>
            </a:endParaRPr>
          </a:p>
        </p:txBody>
      </p:sp>
      <p:sp>
        <p:nvSpPr>
          <p:cNvPr id="30" name="Rectangle 29"/>
          <p:cNvSpPr/>
          <p:nvPr/>
        </p:nvSpPr>
        <p:spPr>
          <a:xfrm>
            <a:off x="94672" y="4117000"/>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Energy</a:t>
            </a:r>
            <a:endParaRPr lang="en-US" dirty="0">
              <a:solidFill>
                <a:prstClr val="black">
                  <a:lumMod val="85000"/>
                  <a:lumOff val="15000"/>
                </a:prstClr>
              </a:solidFill>
              <a:cs typeface="Segoe UI" panose="020B0502040204020203" pitchFamily="34" charset="0"/>
            </a:endParaRPr>
          </a:p>
        </p:txBody>
      </p:sp>
      <p:sp>
        <p:nvSpPr>
          <p:cNvPr id="31" name="Rectangle 30"/>
          <p:cNvSpPr/>
          <p:nvPr/>
        </p:nvSpPr>
        <p:spPr>
          <a:xfrm>
            <a:off x="94672" y="4725517"/>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Healthcare</a:t>
            </a:r>
            <a:endParaRPr lang="en-US" dirty="0">
              <a:solidFill>
                <a:prstClr val="black">
                  <a:lumMod val="85000"/>
                  <a:lumOff val="15000"/>
                </a:prstClr>
              </a:solidFill>
              <a:cs typeface="Segoe UI" panose="020B0502040204020203" pitchFamily="34" charset="0"/>
            </a:endParaRPr>
          </a:p>
        </p:txBody>
      </p:sp>
      <p:sp>
        <p:nvSpPr>
          <p:cNvPr id="32" name="Rectangle 31"/>
          <p:cNvSpPr/>
          <p:nvPr/>
        </p:nvSpPr>
        <p:spPr>
          <a:xfrm>
            <a:off x="94672" y="5334034"/>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Buildings</a:t>
            </a:r>
            <a:endParaRPr lang="en-US" dirty="0">
              <a:solidFill>
                <a:prstClr val="black">
                  <a:lumMod val="85000"/>
                  <a:lumOff val="15000"/>
                </a:prstClr>
              </a:solidFill>
              <a:cs typeface="Segoe UI" panose="020B0502040204020203" pitchFamily="34" charset="0"/>
            </a:endParaRPr>
          </a:p>
        </p:txBody>
      </p:sp>
      <p:sp>
        <p:nvSpPr>
          <p:cNvPr id="33" name="Rectangle 32"/>
          <p:cNvSpPr/>
          <p:nvPr/>
        </p:nvSpPr>
        <p:spPr>
          <a:xfrm>
            <a:off x="94672" y="5942551"/>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Retail</a:t>
            </a:r>
            <a:endParaRPr lang="en-US" dirty="0">
              <a:solidFill>
                <a:prstClr val="black">
                  <a:lumMod val="85000"/>
                  <a:lumOff val="15000"/>
                </a:prstClr>
              </a:solidFill>
              <a:cs typeface="Segoe UI" panose="020B0502040204020203" pitchFamily="34" charset="0"/>
            </a:endParaRPr>
          </a:p>
        </p:txBody>
      </p:sp>
      <p:sp>
        <p:nvSpPr>
          <p:cNvPr id="42" name="Rectangle 41"/>
          <p:cNvSpPr/>
          <p:nvPr/>
        </p:nvSpPr>
        <p:spPr>
          <a:xfrm>
            <a:off x="2331468" y="3844535"/>
            <a:ext cx="3923418" cy="1210235"/>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Agent-Based </a:t>
            </a:r>
            <a:br>
              <a:rPr lang="en-US" sz="2000" dirty="0" smtClean="0">
                <a:solidFill>
                  <a:prstClr val="white"/>
                </a:solidFill>
                <a:latin typeface="Segoe UI Light"/>
              </a:rPr>
            </a:br>
            <a:r>
              <a:rPr lang="en-US" sz="2000" dirty="0" smtClean="0">
                <a:solidFill>
                  <a:prstClr val="white"/>
                </a:solidFill>
                <a:latin typeface="Segoe UI Light"/>
              </a:rPr>
              <a:t>High-Scale </a:t>
            </a:r>
            <a:br>
              <a:rPr lang="en-US" sz="2000" dirty="0" smtClean="0">
                <a:solidFill>
                  <a:prstClr val="white"/>
                </a:solidFill>
                <a:latin typeface="Segoe UI Light"/>
              </a:rPr>
            </a:br>
            <a:r>
              <a:rPr lang="en-US" sz="2000" dirty="0" smtClean="0">
                <a:solidFill>
                  <a:prstClr val="white"/>
                </a:solidFill>
                <a:latin typeface="Segoe UI Light"/>
              </a:rPr>
              <a:t>Computing</a:t>
            </a:r>
            <a:endParaRPr lang="en-US" sz="2000" dirty="0">
              <a:solidFill>
                <a:prstClr val="white"/>
              </a:solidFill>
              <a:latin typeface="Segoe UI Light"/>
            </a:endParaRPr>
          </a:p>
          <a:p>
            <a:endParaRPr lang="en-US" sz="2000" dirty="0">
              <a:solidFill>
                <a:prstClr val="white"/>
              </a:solidFill>
              <a:latin typeface="Segoe UI Light"/>
            </a:endParaRPr>
          </a:p>
        </p:txBody>
      </p:sp>
      <p:grpSp>
        <p:nvGrpSpPr>
          <p:cNvPr id="43" name="Group 42"/>
          <p:cNvGrpSpPr/>
          <p:nvPr/>
        </p:nvGrpSpPr>
        <p:grpSpPr>
          <a:xfrm>
            <a:off x="4899380" y="4030692"/>
            <a:ext cx="836880" cy="808078"/>
            <a:chOff x="7029450" y="3487738"/>
            <a:chExt cx="1320800" cy="1168400"/>
          </a:xfrm>
          <a:solidFill>
            <a:schemeClr val="accent1">
              <a:lumMod val="75000"/>
            </a:schemeClr>
          </a:solidFill>
        </p:grpSpPr>
        <p:grpSp>
          <p:nvGrpSpPr>
            <p:cNvPr id="49" name="Group 48"/>
            <p:cNvGrpSpPr/>
            <p:nvPr/>
          </p:nvGrpSpPr>
          <p:grpSpPr>
            <a:xfrm>
              <a:off x="7029450" y="3487738"/>
              <a:ext cx="1320800" cy="101600"/>
              <a:chOff x="8915400" y="1130300"/>
              <a:chExt cx="1320800" cy="101600"/>
            </a:xfrm>
            <a:grpFill/>
          </p:grpSpPr>
          <p:sp>
            <p:nvSpPr>
              <p:cNvPr id="120" name="Rectangle 119"/>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1" name="Rectangle 120"/>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2" name="Rectangle 121"/>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3" name="Rectangle 122"/>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4" name="Rectangle 123"/>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5" name="Rectangle 124"/>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6" name="Rectangle 125"/>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7" name="Rectangle 126"/>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8" name="Rectangle 127"/>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0" name="Group 49"/>
            <p:cNvGrpSpPr/>
            <p:nvPr/>
          </p:nvGrpSpPr>
          <p:grpSpPr>
            <a:xfrm>
              <a:off x="7029450" y="3640138"/>
              <a:ext cx="1320800" cy="101600"/>
              <a:chOff x="8915400" y="1130300"/>
              <a:chExt cx="1320800" cy="101600"/>
            </a:xfrm>
            <a:grpFill/>
          </p:grpSpPr>
          <p:sp>
            <p:nvSpPr>
              <p:cNvPr id="111" name="Rectangle 110"/>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5" name="Rectangle 114"/>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6" name="Rectangle 115"/>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7" name="Rectangle 116"/>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8" name="Rectangle 117"/>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9" name="Rectangle 118"/>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1" name="Group 50"/>
            <p:cNvGrpSpPr/>
            <p:nvPr/>
          </p:nvGrpSpPr>
          <p:grpSpPr>
            <a:xfrm>
              <a:off x="7029450" y="3792538"/>
              <a:ext cx="1320800" cy="101600"/>
              <a:chOff x="8915400" y="1130300"/>
              <a:chExt cx="1320800" cy="101600"/>
            </a:xfrm>
            <a:grpFill/>
          </p:grpSpPr>
          <p:sp>
            <p:nvSpPr>
              <p:cNvPr id="102" name="Rectangle 101"/>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6" name="Rectangle 105"/>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7" name="Rectangle 106"/>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8" name="Rectangle 107"/>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9" name="Rectangle 108"/>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0" name="Rectangle 109"/>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2" name="Group 51"/>
            <p:cNvGrpSpPr/>
            <p:nvPr/>
          </p:nvGrpSpPr>
          <p:grpSpPr>
            <a:xfrm>
              <a:off x="7029450" y="3944938"/>
              <a:ext cx="1320800" cy="101600"/>
              <a:chOff x="8915400" y="1130300"/>
              <a:chExt cx="1320800" cy="101600"/>
            </a:xfrm>
            <a:grpFill/>
          </p:grpSpPr>
          <p:sp>
            <p:nvSpPr>
              <p:cNvPr id="93" name="Rectangle 92"/>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8" name="Rectangle 97"/>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p:nvGrpSpPr>
          <p:grpSpPr>
            <a:xfrm>
              <a:off x="7029450" y="4097338"/>
              <a:ext cx="1320800" cy="101600"/>
              <a:chOff x="8915400" y="1130300"/>
              <a:chExt cx="1320800" cy="101600"/>
            </a:xfrm>
            <a:grpFill/>
          </p:grpSpPr>
          <p:sp>
            <p:nvSpPr>
              <p:cNvPr id="84" name="Rectangle 83"/>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4" name="Group 53"/>
            <p:cNvGrpSpPr/>
            <p:nvPr/>
          </p:nvGrpSpPr>
          <p:grpSpPr>
            <a:xfrm>
              <a:off x="7029450" y="4249738"/>
              <a:ext cx="1320800" cy="101600"/>
              <a:chOff x="8915400" y="1130300"/>
              <a:chExt cx="1320800" cy="101600"/>
            </a:xfrm>
            <a:grpFill/>
          </p:grpSpPr>
          <p:sp>
            <p:nvSpPr>
              <p:cNvPr id="75" name="Rectangle 74"/>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5" name="Group 54"/>
            <p:cNvGrpSpPr/>
            <p:nvPr/>
          </p:nvGrpSpPr>
          <p:grpSpPr>
            <a:xfrm>
              <a:off x="7029450" y="4402138"/>
              <a:ext cx="1320800" cy="101600"/>
              <a:chOff x="8915400" y="1130300"/>
              <a:chExt cx="1320800" cy="101600"/>
            </a:xfrm>
            <a:grpFill/>
          </p:grpSpPr>
          <p:sp>
            <p:nvSpPr>
              <p:cNvPr id="66" name="Rectangle 65"/>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6" name="Group 55"/>
            <p:cNvGrpSpPr/>
            <p:nvPr/>
          </p:nvGrpSpPr>
          <p:grpSpPr>
            <a:xfrm>
              <a:off x="7029450" y="4554538"/>
              <a:ext cx="1320800" cy="101600"/>
              <a:chOff x="8915400" y="1130300"/>
              <a:chExt cx="1320800" cy="101600"/>
            </a:xfrm>
            <a:grpFill/>
          </p:grpSpPr>
          <p:sp>
            <p:nvSpPr>
              <p:cNvPr id="57" name="Rectangle 56"/>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nvGrpSpPr>
          <p:cNvPr id="129" name="Group 128"/>
          <p:cNvGrpSpPr/>
          <p:nvPr/>
        </p:nvGrpSpPr>
        <p:grpSpPr>
          <a:xfrm>
            <a:off x="2356402" y="2471361"/>
            <a:ext cx="3916944" cy="1229766"/>
            <a:chOff x="2213396" y="2209489"/>
            <a:chExt cx="3916944" cy="1229766"/>
          </a:xfrm>
        </p:grpSpPr>
        <p:sp>
          <p:nvSpPr>
            <p:cNvPr id="130" name="Rectangle 129"/>
            <p:cNvSpPr/>
            <p:nvPr/>
          </p:nvSpPr>
          <p:spPr>
            <a:xfrm>
              <a:off x="2213396" y="2209489"/>
              <a:ext cx="3916944" cy="1220338"/>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Service-Assisted</a:t>
              </a:r>
              <a:br>
                <a:rPr lang="en-US" sz="2000" dirty="0" smtClean="0">
                  <a:solidFill>
                    <a:prstClr val="white"/>
                  </a:solidFill>
                  <a:latin typeface="Segoe UI Light"/>
                </a:rPr>
              </a:br>
              <a:r>
                <a:rPr lang="en-US" sz="2000" dirty="0" smtClean="0">
                  <a:solidFill>
                    <a:prstClr val="white"/>
                  </a:solidFill>
                  <a:latin typeface="Segoe UI Light"/>
                </a:rPr>
                <a:t>Trustworthy </a:t>
              </a:r>
              <a:br>
                <a:rPr lang="en-US" sz="2000" dirty="0" smtClean="0">
                  <a:solidFill>
                    <a:prstClr val="white"/>
                  </a:solidFill>
                  <a:latin typeface="Segoe UI Light"/>
                </a:rPr>
              </a:br>
              <a:r>
                <a:rPr lang="en-US" sz="2000" dirty="0" smtClean="0">
                  <a:solidFill>
                    <a:prstClr val="white"/>
                  </a:solidFill>
                  <a:latin typeface="Segoe UI Light"/>
                </a:rPr>
                <a:t>Communication</a:t>
              </a:r>
              <a:endParaRPr lang="en-US" sz="2000" dirty="0">
                <a:solidFill>
                  <a:prstClr val="white"/>
                </a:solidFill>
                <a:latin typeface="Segoe UI Light"/>
              </a:endParaRPr>
            </a:p>
            <a:p>
              <a:pPr algn="ctr"/>
              <a:endParaRPr lang="en-US" sz="2000" dirty="0">
                <a:solidFill>
                  <a:prstClr val="white"/>
                </a:solidFill>
                <a:latin typeface="Segoe UI Light"/>
              </a:endParaRPr>
            </a:p>
          </p:txBody>
        </p:sp>
        <p:pic>
          <p:nvPicPr>
            <p:cNvPr id="131" name="Picture 130"/>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29043" t="16764" r="30436" b="32186"/>
            <a:stretch/>
          </p:blipFill>
          <p:spPr>
            <a:xfrm>
              <a:off x="4889483" y="2253259"/>
              <a:ext cx="985423" cy="1185996"/>
            </a:xfrm>
            <a:prstGeom prst="rect">
              <a:avLst/>
            </a:prstGeom>
          </p:spPr>
        </p:pic>
      </p:grpSp>
      <p:grpSp>
        <p:nvGrpSpPr>
          <p:cNvPr id="132" name="Group 131"/>
          <p:cNvGrpSpPr/>
          <p:nvPr/>
        </p:nvGrpSpPr>
        <p:grpSpPr>
          <a:xfrm>
            <a:off x="2331468" y="5226874"/>
            <a:ext cx="3916944" cy="1219511"/>
            <a:chOff x="2213396" y="4990788"/>
            <a:chExt cx="3916944" cy="1219511"/>
          </a:xfrm>
        </p:grpSpPr>
        <p:sp>
          <p:nvSpPr>
            <p:cNvPr id="133" name="Rectangle 132"/>
            <p:cNvSpPr/>
            <p:nvPr/>
          </p:nvSpPr>
          <p:spPr>
            <a:xfrm>
              <a:off x="2213396" y="4990788"/>
              <a:ext cx="3916944" cy="1219511"/>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r>
                <a:rPr lang="en-US" sz="2000" dirty="0" smtClean="0">
                  <a:solidFill>
                    <a:prstClr val="white"/>
                  </a:solidFill>
                  <a:latin typeface="Segoe UI Light"/>
                </a:rPr>
                <a:t>Federated Identity </a:t>
              </a:r>
              <a:br>
                <a:rPr lang="en-US" sz="2000" dirty="0" smtClean="0">
                  <a:solidFill>
                    <a:prstClr val="white"/>
                  </a:solidFill>
                  <a:latin typeface="Segoe UI Light"/>
                </a:rPr>
              </a:br>
              <a:r>
                <a:rPr lang="en-US" sz="2000" dirty="0" smtClean="0">
                  <a:solidFill>
                    <a:prstClr val="white"/>
                  </a:solidFill>
                  <a:latin typeface="Segoe UI Light"/>
                </a:rPr>
                <a:t>and Access Control</a:t>
              </a:r>
              <a:endParaRPr lang="en-US" sz="2000" dirty="0">
                <a:solidFill>
                  <a:prstClr val="white"/>
                </a:solidFill>
                <a:latin typeface="Segoe UI Light"/>
              </a:endParaRPr>
            </a:p>
            <a:p>
              <a:endParaRPr lang="en-US" sz="2000" dirty="0">
                <a:solidFill>
                  <a:prstClr val="white"/>
                </a:solidFill>
                <a:latin typeface="Segoe UI Light"/>
              </a:endParaRPr>
            </a:p>
          </p:txBody>
        </p:sp>
        <p:pic>
          <p:nvPicPr>
            <p:cNvPr id="134" name="Picture 133"/>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5241" t="13847" r="29818" b="30399"/>
            <a:stretch/>
          </p:blipFill>
          <p:spPr>
            <a:xfrm>
              <a:off x="4940269" y="5032337"/>
              <a:ext cx="904522" cy="1072025"/>
            </a:xfrm>
            <a:prstGeom prst="rect">
              <a:avLst/>
            </a:prstGeom>
          </p:spPr>
        </p:pic>
      </p:grpSp>
      <p:grpSp>
        <p:nvGrpSpPr>
          <p:cNvPr id="135" name="Group 134"/>
          <p:cNvGrpSpPr/>
          <p:nvPr/>
        </p:nvGrpSpPr>
        <p:grpSpPr>
          <a:xfrm>
            <a:off x="2331468" y="1064028"/>
            <a:ext cx="3937749" cy="1228112"/>
            <a:chOff x="-2819400" y="-558580"/>
            <a:chExt cx="4664714" cy="1587279"/>
          </a:xfrm>
        </p:grpSpPr>
        <p:sp>
          <p:nvSpPr>
            <p:cNvPr id="136" name="Rectangle 135"/>
            <p:cNvSpPr/>
            <p:nvPr/>
          </p:nvSpPr>
          <p:spPr>
            <a:xfrm>
              <a:off x="-2819400" y="-558580"/>
              <a:ext cx="4664714" cy="1587279"/>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Data Storage, </a:t>
              </a:r>
              <a:br>
                <a:rPr lang="en-US" sz="2000" dirty="0" smtClean="0">
                  <a:solidFill>
                    <a:prstClr val="white"/>
                  </a:solidFill>
                  <a:latin typeface="Segoe UI Light"/>
                </a:rPr>
              </a:br>
              <a:r>
                <a:rPr lang="en-US" sz="2000" dirty="0" smtClean="0">
                  <a:solidFill>
                    <a:prstClr val="white"/>
                  </a:solidFill>
                  <a:latin typeface="Segoe UI Light"/>
                </a:rPr>
                <a:t>Analysis, and </a:t>
              </a:r>
              <a:br>
                <a:rPr lang="en-US" sz="2000" dirty="0" smtClean="0">
                  <a:solidFill>
                    <a:prstClr val="white"/>
                  </a:solidFill>
                  <a:latin typeface="Segoe UI Light"/>
                </a:rPr>
              </a:br>
              <a:r>
                <a:rPr lang="en-US" sz="2000" dirty="0" smtClean="0">
                  <a:solidFill>
                    <a:prstClr val="white"/>
                  </a:solidFill>
                  <a:latin typeface="Segoe UI Light"/>
                </a:rPr>
                <a:t>Machine Learning</a:t>
              </a:r>
            </a:p>
            <a:p>
              <a:endParaRPr lang="en-US" sz="2000" dirty="0" smtClean="0">
                <a:solidFill>
                  <a:prstClr val="white"/>
                </a:solidFill>
                <a:latin typeface="Segoe UI Light"/>
              </a:endParaRPr>
            </a:p>
          </p:txBody>
        </p:sp>
        <p:pic>
          <p:nvPicPr>
            <p:cNvPr id="137" name="Picture 136"/>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1277" t="14352" r="21345" b="31540"/>
            <a:stretch/>
          </p:blipFill>
          <p:spPr>
            <a:xfrm>
              <a:off x="229555" y="-463737"/>
              <a:ext cx="1409701" cy="1269999"/>
            </a:xfrm>
            <a:prstGeom prst="rect">
              <a:avLst/>
            </a:prstGeom>
          </p:spPr>
        </p:pic>
      </p:grpSp>
      <p:sp>
        <p:nvSpPr>
          <p:cNvPr id="13" name="Title 12"/>
          <p:cNvSpPr>
            <a:spLocks noGrp="1"/>
          </p:cNvSpPr>
          <p:nvPr>
            <p:ph type="title"/>
          </p:nvPr>
        </p:nvSpPr>
        <p:spPr>
          <a:xfrm>
            <a:off x="94672" y="44482"/>
            <a:ext cx="12192000" cy="1143000"/>
          </a:xfrm>
        </p:spPr>
        <p:txBody>
          <a:bodyPr>
            <a:normAutofit/>
          </a:bodyPr>
          <a:lstStyle/>
          <a:p>
            <a:r>
              <a:rPr lang="en-US" dirty="0"/>
              <a:t>Operational </a:t>
            </a:r>
            <a:r>
              <a:rPr lang="en-US" dirty="0" smtClean="0"/>
              <a:t>Technology </a:t>
            </a:r>
            <a:endParaRPr lang="en-US" dirty="0"/>
          </a:p>
        </p:txBody>
      </p:sp>
    </p:spTree>
    <p:extLst>
      <p:ext uri="{BB962C8B-B14F-4D97-AF65-F5344CB8AC3E}">
        <p14:creationId xmlns:p14="http://schemas.microsoft.com/office/powerpoint/2010/main" val="1107803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513371" y="1024083"/>
            <a:ext cx="5461883" cy="5422302"/>
            <a:chOff x="6513371" y="782783"/>
            <a:chExt cx="5461883" cy="5422302"/>
          </a:xfrm>
        </p:grpSpPr>
        <p:sp>
          <p:nvSpPr>
            <p:cNvPr id="15" name="Rectangle 14"/>
            <p:cNvSpPr/>
            <p:nvPr/>
          </p:nvSpPr>
          <p:spPr>
            <a:xfrm>
              <a:off x="10283428" y="782783"/>
              <a:ext cx="1691826" cy="542230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prstClr val="white"/>
                </a:solidFill>
                <a:cs typeface="Segoe UI" panose="020B0502040204020203" pitchFamily="34" charset="0"/>
              </a:endParaRPr>
            </a:p>
          </p:txBody>
        </p:sp>
        <p:sp>
          <p:nvSpPr>
            <p:cNvPr id="4" name="Rectangle 3"/>
            <p:cNvSpPr/>
            <p:nvPr/>
          </p:nvSpPr>
          <p:spPr>
            <a:xfrm>
              <a:off x="6513371" y="811058"/>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Workflow, Document Management  and Communication</a:t>
              </a:r>
            </a:p>
          </p:txBody>
        </p:sp>
        <p:sp>
          <p:nvSpPr>
            <p:cNvPr id="5" name="Rectangle 4"/>
            <p:cNvSpPr/>
            <p:nvPr/>
          </p:nvSpPr>
          <p:spPr>
            <a:xfrm>
              <a:off x="6513371" y="1594406"/>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Sales and Marketing Information Systems</a:t>
              </a:r>
            </a:p>
          </p:txBody>
        </p:sp>
        <p:sp>
          <p:nvSpPr>
            <p:cNvPr id="6" name="Rectangle 5"/>
            <p:cNvSpPr/>
            <p:nvPr/>
          </p:nvSpPr>
          <p:spPr>
            <a:xfrm>
              <a:off x="6513371" y="3161102"/>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Procurement and Logistics</a:t>
              </a:r>
            </a:p>
          </p:txBody>
        </p:sp>
        <p:sp>
          <p:nvSpPr>
            <p:cNvPr id="7" name="Rectangle 6"/>
            <p:cNvSpPr/>
            <p:nvPr/>
          </p:nvSpPr>
          <p:spPr>
            <a:xfrm>
              <a:off x="6513371" y="3944450"/>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Billing, Collections, and Finance</a:t>
              </a:r>
            </a:p>
          </p:txBody>
        </p:sp>
        <p:sp>
          <p:nvSpPr>
            <p:cNvPr id="8" name="Rectangle 7"/>
            <p:cNvSpPr/>
            <p:nvPr/>
          </p:nvSpPr>
          <p:spPr>
            <a:xfrm>
              <a:off x="6513371" y="4727798"/>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People Management</a:t>
              </a:r>
            </a:p>
          </p:txBody>
        </p:sp>
        <p:sp>
          <p:nvSpPr>
            <p:cNvPr id="9" name="Rectangle 8"/>
            <p:cNvSpPr/>
            <p:nvPr/>
          </p:nvSpPr>
          <p:spPr>
            <a:xfrm>
              <a:off x="6523194" y="5511144"/>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prstClr val="white">
                      <a:lumMod val="95000"/>
                    </a:prstClr>
                  </a:solidFill>
                  <a:cs typeface="Segoe UI" panose="020B0502040204020203" pitchFamily="34" charset="0"/>
                </a:rPr>
                <a:t>Production Control </a:t>
              </a:r>
              <a:endParaRPr lang="en-US" dirty="0">
                <a:solidFill>
                  <a:prstClr val="white">
                    <a:lumMod val="95000"/>
                  </a:prstClr>
                </a:solidFill>
                <a:cs typeface="Segoe UI" panose="020B0502040204020203" pitchFamily="34" charset="0"/>
              </a:endParaRPr>
            </a:p>
          </p:txBody>
        </p:sp>
        <p:sp>
          <p:nvSpPr>
            <p:cNvPr id="10" name="Rectangle 9"/>
            <p:cNvSpPr/>
            <p:nvPr/>
          </p:nvSpPr>
          <p:spPr>
            <a:xfrm>
              <a:off x="6513371" y="2377754"/>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Customer Service and Support</a:t>
              </a:r>
            </a:p>
          </p:txBody>
        </p:sp>
        <p:sp>
          <p:nvSpPr>
            <p:cNvPr id="41" name="TextBox 40"/>
            <p:cNvSpPr txBox="1"/>
            <p:nvPr/>
          </p:nvSpPr>
          <p:spPr>
            <a:xfrm>
              <a:off x="10603622" y="3466227"/>
              <a:ext cx="1051442" cy="646331"/>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Platform</a:t>
              </a:r>
            </a:p>
            <a:p>
              <a:pPr algn="ctr"/>
              <a:r>
                <a:rPr lang="en-US" dirty="0" smtClean="0">
                  <a:solidFill>
                    <a:prstClr val="white"/>
                  </a:solidFill>
                  <a:cs typeface="Segoe UI" panose="020B0502040204020203" pitchFamily="34" charset="0"/>
                </a:rPr>
                <a:t>Services</a:t>
              </a:r>
              <a:endParaRPr lang="en-US" dirty="0">
                <a:solidFill>
                  <a:prstClr val="white"/>
                </a:solidFill>
                <a:cs typeface="Segoe UI" panose="020B0502040204020203" pitchFamily="34" charset="0"/>
              </a:endParaRPr>
            </a:p>
          </p:txBody>
        </p:sp>
      </p:grpSp>
      <p:sp>
        <p:nvSpPr>
          <p:cNvPr id="13" name="Title 12"/>
          <p:cNvSpPr>
            <a:spLocks noGrp="1"/>
          </p:cNvSpPr>
          <p:nvPr>
            <p:ph type="title"/>
          </p:nvPr>
        </p:nvSpPr>
        <p:spPr>
          <a:xfrm>
            <a:off x="94672" y="44482"/>
            <a:ext cx="11880582" cy="979601"/>
          </a:xfrm>
        </p:spPr>
        <p:txBody>
          <a:bodyPr>
            <a:normAutofit/>
          </a:bodyPr>
          <a:lstStyle/>
          <a:p>
            <a:pPr algn="r"/>
            <a:r>
              <a:rPr lang="en-US" dirty="0" smtClean="0"/>
              <a:t>Information Technology</a:t>
            </a:r>
            <a:endParaRPr lang="en-US" dirty="0"/>
          </a:p>
        </p:txBody>
      </p:sp>
    </p:spTree>
    <p:extLst>
      <p:ext uri="{BB962C8B-B14F-4D97-AF65-F5344CB8AC3E}">
        <p14:creationId xmlns:p14="http://schemas.microsoft.com/office/powerpoint/2010/main" val="1365854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029433" y="1024082"/>
            <a:ext cx="1839760" cy="54223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smtClean="0">
                <a:solidFill>
                  <a:srgbClr val="44546A"/>
                </a:solidFill>
                <a:cs typeface="Segoe UI" panose="020B0502040204020203" pitchFamily="34" charset="0"/>
              </a:rPr>
              <a:t>M2M Connectivity Providers</a:t>
            </a:r>
            <a:endParaRPr lang="en-US" sz="2000" dirty="0">
              <a:solidFill>
                <a:srgbClr val="44546A"/>
              </a:solidFill>
              <a:cs typeface="Segoe UI" panose="020B0502040204020203" pitchFamily="34" charset="0"/>
            </a:endParaRPr>
          </a:p>
        </p:txBody>
      </p:sp>
      <p:sp>
        <p:nvSpPr>
          <p:cNvPr id="24" name="Rectangle 23"/>
          <p:cNvSpPr/>
          <p:nvPr/>
        </p:nvSpPr>
        <p:spPr>
          <a:xfrm>
            <a:off x="94672" y="106595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Mobility</a:t>
            </a:r>
            <a:endParaRPr lang="en-US" dirty="0">
              <a:solidFill>
                <a:prstClr val="black">
                  <a:lumMod val="85000"/>
                  <a:lumOff val="15000"/>
                </a:prstClr>
              </a:solidFill>
              <a:cs typeface="Segoe UI" panose="020B0502040204020203" pitchFamily="34" charset="0"/>
            </a:endParaRPr>
          </a:p>
        </p:txBody>
      </p:sp>
      <p:sp>
        <p:nvSpPr>
          <p:cNvPr id="26" name="Rectangle 25"/>
          <p:cNvSpPr/>
          <p:nvPr/>
        </p:nvSpPr>
        <p:spPr>
          <a:xfrm>
            <a:off x="94672" y="165109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Logistics</a:t>
            </a:r>
            <a:endParaRPr lang="en-US" dirty="0">
              <a:solidFill>
                <a:prstClr val="black">
                  <a:lumMod val="85000"/>
                  <a:lumOff val="15000"/>
                </a:prstClr>
              </a:solidFill>
              <a:cs typeface="Segoe UI" panose="020B0502040204020203" pitchFamily="34" charset="0"/>
            </a:endParaRPr>
          </a:p>
        </p:txBody>
      </p:sp>
      <p:sp>
        <p:nvSpPr>
          <p:cNvPr id="27" name="Rectangle 26"/>
          <p:cNvSpPr/>
          <p:nvPr/>
        </p:nvSpPr>
        <p:spPr>
          <a:xfrm>
            <a:off x="94672" y="2274855"/>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Factory</a:t>
            </a:r>
            <a:endParaRPr lang="en-US" dirty="0">
              <a:solidFill>
                <a:prstClr val="black">
                  <a:lumMod val="85000"/>
                  <a:lumOff val="15000"/>
                </a:prstClr>
              </a:solidFill>
              <a:cs typeface="Segoe UI" panose="020B0502040204020203" pitchFamily="34" charset="0"/>
            </a:endParaRPr>
          </a:p>
        </p:txBody>
      </p:sp>
      <p:sp>
        <p:nvSpPr>
          <p:cNvPr id="28" name="Rectangle 27"/>
          <p:cNvSpPr/>
          <p:nvPr/>
        </p:nvSpPr>
        <p:spPr>
          <a:xfrm>
            <a:off x="94672" y="289861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Cities</a:t>
            </a:r>
            <a:endParaRPr lang="en-US" dirty="0">
              <a:solidFill>
                <a:prstClr val="black">
                  <a:lumMod val="85000"/>
                  <a:lumOff val="15000"/>
                </a:prstClr>
              </a:solidFill>
              <a:cs typeface="Segoe UI" panose="020B0502040204020203" pitchFamily="34" charset="0"/>
            </a:endParaRPr>
          </a:p>
        </p:txBody>
      </p:sp>
      <p:sp>
        <p:nvSpPr>
          <p:cNvPr id="29" name="Rectangle 28"/>
          <p:cNvSpPr/>
          <p:nvPr/>
        </p:nvSpPr>
        <p:spPr>
          <a:xfrm>
            <a:off x="94672" y="3505792"/>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Entertainment</a:t>
            </a:r>
            <a:endParaRPr lang="en-US" dirty="0">
              <a:solidFill>
                <a:prstClr val="black">
                  <a:lumMod val="85000"/>
                  <a:lumOff val="15000"/>
                </a:prstClr>
              </a:solidFill>
              <a:cs typeface="Segoe UI" panose="020B0502040204020203" pitchFamily="34" charset="0"/>
            </a:endParaRPr>
          </a:p>
        </p:txBody>
      </p:sp>
      <p:sp>
        <p:nvSpPr>
          <p:cNvPr id="30" name="Rectangle 29"/>
          <p:cNvSpPr/>
          <p:nvPr/>
        </p:nvSpPr>
        <p:spPr>
          <a:xfrm>
            <a:off x="94672" y="4117000"/>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Energy</a:t>
            </a:r>
            <a:endParaRPr lang="en-US" dirty="0">
              <a:solidFill>
                <a:prstClr val="black">
                  <a:lumMod val="85000"/>
                  <a:lumOff val="15000"/>
                </a:prstClr>
              </a:solidFill>
              <a:cs typeface="Segoe UI" panose="020B0502040204020203" pitchFamily="34" charset="0"/>
            </a:endParaRPr>
          </a:p>
        </p:txBody>
      </p:sp>
      <p:sp>
        <p:nvSpPr>
          <p:cNvPr id="31" name="Rectangle 30"/>
          <p:cNvSpPr/>
          <p:nvPr/>
        </p:nvSpPr>
        <p:spPr>
          <a:xfrm>
            <a:off x="94672" y="4725517"/>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Healthcare</a:t>
            </a:r>
            <a:endParaRPr lang="en-US" dirty="0">
              <a:solidFill>
                <a:prstClr val="black">
                  <a:lumMod val="85000"/>
                  <a:lumOff val="15000"/>
                </a:prstClr>
              </a:solidFill>
              <a:cs typeface="Segoe UI" panose="020B0502040204020203" pitchFamily="34" charset="0"/>
            </a:endParaRPr>
          </a:p>
        </p:txBody>
      </p:sp>
      <p:sp>
        <p:nvSpPr>
          <p:cNvPr id="32" name="Rectangle 31"/>
          <p:cNvSpPr/>
          <p:nvPr/>
        </p:nvSpPr>
        <p:spPr>
          <a:xfrm>
            <a:off x="94672" y="5334034"/>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Buildings</a:t>
            </a:r>
            <a:endParaRPr lang="en-US" dirty="0">
              <a:solidFill>
                <a:prstClr val="black">
                  <a:lumMod val="85000"/>
                  <a:lumOff val="15000"/>
                </a:prstClr>
              </a:solidFill>
              <a:cs typeface="Segoe UI" panose="020B0502040204020203" pitchFamily="34" charset="0"/>
            </a:endParaRPr>
          </a:p>
        </p:txBody>
      </p:sp>
      <p:sp>
        <p:nvSpPr>
          <p:cNvPr id="33" name="Rectangle 32"/>
          <p:cNvSpPr/>
          <p:nvPr/>
        </p:nvSpPr>
        <p:spPr>
          <a:xfrm>
            <a:off x="94672" y="5942551"/>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Retail</a:t>
            </a:r>
            <a:endParaRPr lang="en-US" dirty="0">
              <a:solidFill>
                <a:prstClr val="black">
                  <a:lumMod val="85000"/>
                  <a:lumOff val="15000"/>
                </a:prstClr>
              </a:solidFill>
              <a:cs typeface="Segoe UI" panose="020B0502040204020203" pitchFamily="34" charset="0"/>
            </a:endParaRPr>
          </a:p>
        </p:txBody>
      </p:sp>
      <p:grpSp>
        <p:nvGrpSpPr>
          <p:cNvPr id="23" name="Group 22"/>
          <p:cNvGrpSpPr/>
          <p:nvPr/>
        </p:nvGrpSpPr>
        <p:grpSpPr>
          <a:xfrm>
            <a:off x="6513371" y="1024083"/>
            <a:ext cx="5461883" cy="5422302"/>
            <a:chOff x="6513371" y="782783"/>
            <a:chExt cx="5461883" cy="5422302"/>
          </a:xfrm>
        </p:grpSpPr>
        <p:sp>
          <p:nvSpPr>
            <p:cNvPr id="15" name="Rectangle 14"/>
            <p:cNvSpPr/>
            <p:nvPr/>
          </p:nvSpPr>
          <p:spPr>
            <a:xfrm>
              <a:off x="10283428" y="782783"/>
              <a:ext cx="1691826" cy="542230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prstClr val="white"/>
                </a:solidFill>
                <a:cs typeface="Segoe UI" panose="020B0502040204020203" pitchFamily="34" charset="0"/>
              </a:endParaRPr>
            </a:p>
          </p:txBody>
        </p:sp>
        <p:sp>
          <p:nvSpPr>
            <p:cNvPr id="4" name="Rectangle 3"/>
            <p:cNvSpPr/>
            <p:nvPr/>
          </p:nvSpPr>
          <p:spPr>
            <a:xfrm>
              <a:off x="6513371" y="811058"/>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Workflow, Document Management  and Communication</a:t>
              </a:r>
            </a:p>
          </p:txBody>
        </p:sp>
        <p:sp>
          <p:nvSpPr>
            <p:cNvPr id="5" name="Rectangle 4"/>
            <p:cNvSpPr/>
            <p:nvPr/>
          </p:nvSpPr>
          <p:spPr>
            <a:xfrm>
              <a:off x="6513371" y="1594406"/>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Sales and Marketing Information Systems</a:t>
              </a:r>
            </a:p>
          </p:txBody>
        </p:sp>
        <p:sp>
          <p:nvSpPr>
            <p:cNvPr id="6" name="Rectangle 5"/>
            <p:cNvSpPr/>
            <p:nvPr/>
          </p:nvSpPr>
          <p:spPr>
            <a:xfrm>
              <a:off x="6513371" y="3161102"/>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Procurement and Logistics</a:t>
              </a:r>
            </a:p>
          </p:txBody>
        </p:sp>
        <p:sp>
          <p:nvSpPr>
            <p:cNvPr id="7" name="Rectangle 6"/>
            <p:cNvSpPr/>
            <p:nvPr/>
          </p:nvSpPr>
          <p:spPr>
            <a:xfrm>
              <a:off x="6513371" y="3944450"/>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Billing, Collections, and Finance</a:t>
              </a:r>
            </a:p>
          </p:txBody>
        </p:sp>
        <p:sp>
          <p:nvSpPr>
            <p:cNvPr id="8" name="Rectangle 7"/>
            <p:cNvSpPr/>
            <p:nvPr/>
          </p:nvSpPr>
          <p:spPr>
            <a:xfrm>
              <a:off x="6513371" y="4727798"/>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People Management</a:t>
              </a:r>
            </a:p>
          </p:txBody>
        </p:sp>
        <p:sp>
          <p:nvSpPr>
            <p:cNvPr id="9" name="Rectangle 8"/>
            <p:cNvSpPr/>
            <p:nvPr/>
          </p:nvSpPr>
          <p:spPr>
            <a:xfrm>
              <a:off x="6523194" y="5511144"/>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solidFill>
                    <a:prstClr val="white">
                      <a:lumMod val="95000"/>
                    </a:prstClr>
                  </a:solidFill>
                  <a:cs typeface="Segoe UI" panose="020B0502040204020203" pitchFamily="34" charset="0"/>
                </a:rPr>
                <a:t>Production Control </a:t>
              </a:r>
              <a:endParaRPr lang="en-US" dirty="0">
                <a:solidFill>
                  <a:prstClr val="white">
                    <a:lumMod val="95000"/>
                  </a:prstClr>
                </a:solidFill>
                <a:cs typeface="Segoe UI" panose="020B0502040204020203" pitchFamily="34" charset="0"/>
              </a:endParaRPr>
            </a:p>
          </p:txBody>
        </p:sp>
        <p:sp>
          <p:nvSpPr>
            <p:cNvPr id="10" name="Rectangle 9"/>
            <p:cNvSpPr/>
            <p:nvPr/>
          </p:nvSpPr>
          <p:spPr>
            <a:xfrm>
              <a:off x="6513371" y="2377754"/>
              <a:ext cx="3699158" cy="693941"/>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Customer Service and Support</a:t>
              </a:r>
            </a:p>
          </p:txBody>
        </p:sp>
        <p:sp>
          <p:nvSpPr>
            <p:cNvPr id="41" name="TextBox 40"/>
            <p:cNvSpPr txBox="1"/>
            <p:nvPr/>
          </p:nvSpPr>
          <p:spPr>
            <a:xfrm>
              <a:off x="10603622" y="3466227"/>
              <a:ext cx="1051442" cy="646331"/>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Platform</a:t>
              </a:r>
            </a:p>
            <a:p>
              <a:pPr algn="ctr"/>
              <a:r>
                <a:rPr lang="en-US" dirty="0" smtClean="0">
                  <a:solidFill>
                    <a:prstClr val="white"/>
                  </a:solidFill>
                  <a:cs typeface="Segoe UI" panose="020B0502040204020203" pitchFamily="34" charset="0"/>
                </a:rPr>
                <a:t>Services</a:t>
              </a:r>
              <a:endParaRPr lang="en-US" dirty="0">
                <a:solidFill>
                  <a:prstClr val="white"/>
                </a:solidFill>
                <a:cs typeface="Segoe UI" panose="020B0502040204020203" pitchFamily="34" charset="0"/>
              </a:endParaRPr>
            </a:p>
          </p:txBody>
        </p:sp>
      </p:grpSp>
      <p:sp>
        <p:nvSpPr>
          <p:cNvPr id="42" name="Rectangle 41"/>
          <p:cNvSpPr/>
          <p:nvPr/>
        </p:nvSpPr>
        <p:spPr>
          <a:xfrm>
            <a:off x="2331468" y="3844535"/>
            <a:ext cx="3923418" cy="1210235"/>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Agent-Based </a:t>
            </a:r>
            <a:br>
              <a:rPr lang="en-US" sz="2000" dirty="0" smtClean="0">
                <a:solidFill>
                  <a:prstClr val="white"/>
                </a:solidFill>
                <a:latin typeface="Segoe UI Light"/>
              </a:rPr>
            </a:br>
            <a:r>
              <a:rPr lang="en-US" sz="2000" dirty="0" smtClean="0">
                <a:solidFill>
                  <a:prstClr val="white"/>
                </a:solidFill>
                <a:latin typeface="Segoe UI Light"/>
              </a:rPr>
              <a:t>High-Scale </a:t>
            </a:r>
            <a:br>
              <a:rPr lang="en-US" sz="2000" dirty="0" smtClean="0">
                <a:solidFill>
                  <a:prstClr val="white"/>
                </a:solidFill>
                <a:latin typeface="Segoe UI Light"/>
              </a:rPr>
            </a:br>
            <a:r>
              <a:rPr lang="en-US" sz="2000" dirty="0" smtClean="0">
                <a:solidFill>
                  <a:prstClr val="white"/>
                </a:solidFill>
                <a:latin typeface="Segoe UI Light"/>
              </a:rPr>
              <a:t>Computing</a:t>
            </a:r>
            <a:endParaRPr lang="en-US" sz="2000" dirty="0">
              <a:solidFill>
                <a:prstClr val="white"/>
              </a:solidFill>
              <a:latin typeface="Segoe UI Light"/>
            </a:endParaRPr>
          </a:p>
          <a:p>
            <a:endParaRPr lang="en-US" sz="2000" dirty="0">
              <a:solidFill>
                <a:prstClr val="white"/>
              </a:solidFill>
              <a:latin typeface="Segoe UI Light"/>
            </a:endParaRPr>
          </a:p>
        </p:txBody>
      </p:sp>
      <p:grpSp>
        <p:nvGrpSpPr>
          <p:cNvPr id="43" name="Group 42"/>
          <p:cNvGrpSpPr/>
          <p:nvPr/>
        </p:nvGrpSpPr>
        <p:grpSpPr>
          <a:xfrm>
            <a:off x="4899380" y="4030692"/>
            <a:ext cx="836880" cy="808078"/>
            <a:chOff x="7029450" y="3487738"/>
            <a:chExt cx="1320800" cy="1168400"/>
          </a:xfrm>
          <a:solidFill>
            <a:schemeClr val="accent1">
              <a:lumMod val="75000"/>
            </a:schemeClr>
          </a:solidFill>
        </p:grpSpPr>
        <p:grpSp>
          <p:nvGrpSpPr>
            <p:cNvPr id="49" name="Group 48"/>
            <p:cNvGrpSpPr/>
            <p:nvPr/>
          </p:nvGrpSpPr>
          <p:grpSpPr>
            <a:xfrm>
              <a:off x="7029450" y="3487738"/>
              <a:ext cx="1320800" cy="101600"/>
              <a:chOff x="8915400" y="1130300"/>
              <a:chExt cx="1320800" cy="101600"/>
            </a:xfrm>
            <a:grpFill/>
          </p:grpSpPr>
          <p:sp>
            <p:nvSpPr>
              <p:cNvPr id="120" name="Rectangle 119"/>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1" name="Rectangle 120"/>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2" name="Rectangle 121"/>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3" name="Rectangle 122"/>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4" name="Rectangle 123"/>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5" name="Rectangle 124"/>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6" name="Rectangle 125"/>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7" name="Rectangle 126"/>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8" name="Rectangle 127"/>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0" name="Group 49"/>
            <p:cNvGrpSpPr/>
            <p:nvPr/>
          </p:nvGrpSpPr>
          <p:grpSpPr>
            <a:xfrm>
              <a:off x="7029450" y="3640138"/>
              <a:ext cx="1320800" cy="101600"/>
              <a:chOff x="8915400" y="1130300"/>
              <a:chExt cx="1320800" cy="101600"/>
            </a:xfrm>
            <a:grpFill/>
          </p:grpSpPr>
          <p:sp>
            <p:nvSpPr>
              <p:cNvPr id="111" name="Rectangle 110"/>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5" name="Rectangle 114"/>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6" name="Rectangle 115"/>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7" name="Rectangle 116"/>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8" name="Rectangle 117"/>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9" name="Rectangle 118"/>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1" name="Group 50"/>
            <p:cNvGrpSpPr/>
            <p:nvPr/>
          </p:nvGrpSpPr>
          <p:grpSpPr>
            <a:xfrm>
              <a:off x="7029450" y="3792538"/>
              <a:ext cx="1320800" cy="101600"/>
              <a:chOff x="8915400" y="1130300"/>
              <a:chExt cx="1320800" cy="101600"/>
            </a:xfrm>
            <a:grpFill/>
          </p:grpSpPr>
          <p:sp>
            <p:nvSpPr>
              <p:cNvPr id="102" name="Rectangle 101"/>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6" name="Rectangle 105"/>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7" name="Rectangle 106"/>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8" name="Rectangle 107"/>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9" name="Rectangle 108"/>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0" name="Rectangle 109"/>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2" name="Group 51"/>
            <p:cNvGrpSpPr/>
            <p:nvPr/>
          </p:nvGrpSpPr>
          <p:grpSpPr>
            <a:xfrm>
              <a:off x="7029450" y="3944938"/>
              <a:ext cx="1320800" cy="101600"/>
              <a:chOff x="8915400" y="1130300"/>
              <a:chExt cx="1320800" cy="101600"/>
            </a:xfrm>
            <a:grpFill/>
          </p:grpSpPr>
          <p:sp>
            <p:nvSpPr>
              <p:cNvPr id="93" name="Rectangle 92"/>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8" name="Rectangle 97"/>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3" name="Group 52"/>
            <p:cNvGrpSpPr/>
            <p:nvPr/>
          </p:nvGrpSpPr>
          <p:grpSpPr>
            <a:xfrm>
              <a:off x="7029450" y="4097338"/>
              <a:ext cx="1320800" cy="101600"/>
              <a:chOff x="8915400" y="1130300"/>
              <a:chExt cx="1320800" cy="101600"/>
            </a:xfrm>
            <a:grpFill/>
          </p:grpSpPr>
          <p:sp>
            <p:nvSpPr>
              <p:cNvPr id="84" name="Rectangle 83"/>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9" name="Rectangle 88"/>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4" name="Group 53"/>
            <p:cNvGrpSpPr/>
            <p:nvPr/>
          </p:nvGrpSpPr>
          <p:grpSpPr>
            <a:xfrm>
              <a:off x="7029450" y="4249738"/>
              <a:ext cx="1320800" cy="101600"/>
              <a:chOff x="8915400" y="1130300"/>
              <a:chExt cx="1320800" cy="101600"/>
            </a:xfrm>
            <a:grpFill/>
          </p:grpSpPr>
          <p:sp>
            <p:nvSpPr>
              <p:cNvPr id="75" name="Rectangle 74"/>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0" name="Rectangle 79"/>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5" name="Group 54"/>
            <p:cNvGrpSpPr/>
            <p:nvPr/>
          </p:nvGrpSpPr>
          <p:grpSpPr>
            <a:xfrm>
              <a:off x="7029450" y="4402138"/>
              <a:ext cx="1320800" cy="101600"/>
              <a:chOff x="8915400" y="1130300"/>
              <a:chExt cx="1320800" cy="101600"/>
            </a:xfrm>
            <a:grpFill/>
          </p:grpSpPr>
          <p:sp>
            <p:nvSpPr>
              <p:cNvPr id="66" name="Rectangle 65"/>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6" name="Group 55"/>
            <p:cNvGrpSpPr/>
            <p:nvPr/>
          </p:nvGrpSpPr>
          <p:grpSpPr>
            <a:xfrm>
              <a:off x="7029450" y="4554538"/>
              <a:ext cx="1320800" cy="101600"/>
              <a:chOff x="8915400" y="1130300"/>
              <a:chExt cx="1320800" cy="101600"/>
            </a:xfrm>
            <a:grpFill/>
          </p:grpSpPr>
          <p:sp>
            <p:nvSpPr>
              <p:cNvPr id="57" name="Rectangle 56"/>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59" name="Rectangle 58"/>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0" name="Rectangle 59"/>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nvGrpSpPr>
          <p:cNvPr id="129" name="Group 128"/>
          <p:cNvGrpSpPr/>
          <p:nvPr/>
        </p:nvGrpSpPr>
        <p:grpSpPr>
          <a:xfrm>
            <a:off x="2356402" y="2471361"/>
            <a:ext cx="3916944" cy="1229766"/>
            <a:chOff x="2213396" y="2209489"/>
            <a:chExt cx="3916944" cy="1229766"/>
          </a:xfrm>
        </p:grpSpPr>
        <p:sp>
          <p:nvSpPr>
            <p:cNvPr id="130" name="Rectangle 129"/>
            <p:cNvSpPr/>
            <p:nvPr/>
          </p:nvSpPr>
          <p:spPr>
            <a:xfrm>
              <a:off x="2213396" y="2209489"/>
              <a:ext cx="3916944" cy="1220338"/>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Service-Assisted</a:t>
              </a:r>
              <a:br>
                <a:rPr lang="en-US" sz="2000" dirty="0" smtClean="0">
                  <a:solidFill>
                    <a:prstClr val="white"/>
                  </a:solidFill>
                  <a:latin typeface="Segoe UI Light"/>
                </a:rPr>
              </a:br>
              <a:r>
                <a:rPr lang="en-US" sz="2000" dirty="0" smtClean="0">
                  <a:solidFill>
                    <a:prstClr val="white"/>
                  </a:solidFill>
                  <a:latin typeface="Segoe UI Light"/>
                </a:rPr>
                <a:t>Trustworthy </a:t>
              </a:r>
              <a:br>
                <a:rPr lang="en-US" sz="2000" dirty="0" smtClean="0">
                  <a:solidFill>
                    <a:prstClr val="white"/>
                  </a:solidFill>
                  <a:latin typeface="Segoe UI Light"/>
                </a:rPr>
              </a:br>
              <a:r>
                <a:rPr lang="en-US" sz="2000" dirty="0" smtClean="0">
                  <a:solidFill>
                    <a:prstClr val="white"/>
                  </a:solidFill>
                  <a:latin typeface="Segoe UI Light"/>
                </a:rPr>
                <a:t>Communication</a:t>
              </a:r>
              <a:endParaRPr lang="en-US" sz="2000" dirty="0">
                <a:solidFill>
                  <a:prstClr val="white"/>
                </a:solidFill>
                <a:latin typeface="Segoe UI Light"/>
              </a:endParaRPr>
            </a:p>
            <a:p>
              <a:pPr algn="ctr"/>
              <a:endParaRPr lang="en-US" sz="2000" dirty="0">
                <a:solidFill>
                  <a:prstClr val="white"/>
                </a:solidFill>
                <a:latin typeface="Segoe UI Light"/>
              </a:endParaRPr>
            </a:p>
          </p:txBody>
        </p:sp>
        <p:pic>
          <p:nvPicPr>
            <p:cNvPr id="131" name="Picture 130"/>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29043" t="16764" r="30436" b="32186"/>
            <a:stretch/>
          </p:blipFill>
          <p:spPr>
            <a:xfrm>
              <a:off x="4889483" y="2253259"/>
              <a:ext cx="985423" cy="1185996"/>
            </a:xfrm>
            <a:prstGeom prst="rect">
              <a:avLst/>
            </a:prstGeom>
          </p:spPr>
        </p:pic>
      </p:grpSp>
      <p:grpSp>
        <p:nvGrpSpPr>
          <p:cNvPr id="132" name="Group 131"/>
          <p:cNvGrpSpPr/>
          <p:nvPr/>
        </p:nvGrpSpPr>
        <p:grpSpPr>
          <a:xfrm>
            <a:off x="2331468" y="5226874"/>
            <a:ext cx="3916944" cy="1219511"/>
            <a:chOff x="2213396" y="4990788"/>
            <a:chExt cx="3916944" cy="1219511"/>
          </a:xfrm>
        </p:grpSpPr>
        <p:sp>
          <p:nvSpPr>
            <p:cNvPr id="133" name="Rectangle 132"/>
            <p:cNvSpPr/>
            <p:nvPr/>
          </p:nvSpPr>
          <p:spPr>
            <a:xfrm>
              <a:off x="2213396" y="4990788"/>
              <a:ext cx="3916944" cy="1219511"/>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r>
                <a:rPr lang="en-US" sz="2000" dirty="0" smtClean="0">
                  <a:solidFill>
                    <a:prstClr val="white"/>
                  </a:solidFill>
                  <a:latin typeface="Segoe UI Light"/>
                </a:rPr>
                <a:t>Federated Identity </a:t>
              </a:r>
              <a:br>
                <a:rPr lang="en-US" sz="2000" dirty="0" smtClean="0">
                  <a:solidFill>
                    <a:prstClr val="white"/>
                  </a:solidFill>
                  <a:latin typeface="Segoe UI Light"/>
                </a:rPr>
              </a:br>
              <a:r>
                <a:rPr lang="en-US" sz="2000" dirty="0" smtClean="0">
                  <a:solidFill>
                    <a:prstClr val="white"/>
                  </a:solidFill>
                  <a:latin typeface="Segoe UI Light"/>
                </a:rPr>
                <a:t>and Access Control</a:t>
              </a:r>
              <a:endParaRPr lang="en-US" sz="2000" dirty="0">
                <a:solidFill>
                  <a:prstClr val="white"/>
                </a:solidFill>
                <a:latin typeface="Segoe UI Light"/>
              </a:endParaRPr>
            </a:p>
            <a:p>
              <a:endParaRPr lang="en-US" sz="2000" dirty="0">
                <a:solidFill>
                  <a:prstClr val="white"/>
                </a:solidFill>
                <a:latin typeface="Segoe UI Light"/>
              </a:endParaRPr>
            </a:p>
          </p:txBody>
        </p:sp>
        <p:pic>
          <p:nvPicPr>
            <p:cNvPr id="134" name="Picture 133"/>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5241" t="13847" r="29818" b="30399"/>
            <a:stretch/>
          </p:blipFill>
          <p:spPr>
            <a:xfrm>
              <a:off x="4940269" y="5032337"/>
              <a:ext cx="904522" cy="1072025"/>
            </a:xfrm>
            <a:prstGeom prst="rect">
              <a:avLst/>
            </a:prstGeom>
          </p:spPr>
        </p:pic>
      </p:grpSp>
      <p:grpSp>
        <p:nvGrpSpPr>
          <p:cNvPr id="135" name="Group 134"/>
          <p:cNvGrpSpPr/>
          <p:nvPr/>
        </p:nvGrpSpPr>
        <p:grpSpPr>
          <a:xfrm>
            <a:off x="2331468" y="1064028"/>
            <a:ext cx="3937749" cy="1228112"/>
            <a:chOff x="-2819400" y="-558580"/>
            <a:chExt cx="4664714" cy="1587279"/>
          </a:xfrm>
        </p:grpSpPr>
        <p:sp>
          <p:nvSpPr>
            <p:cNvPr id="136" name="Rectangle 135"/>
            <p:cNvSpPr/>
            <p:nvPr/>
          </p:nvSpPr>
          <p:spPr>
            <a:xfrm>
              <a:off x="-2819400" y="-558580"/>
              <a:ext cx="4664714" cy="1587279"/>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Data Storage, </a:t>
              </a:r>
              <a:br>
                <a:rPr lang="en-US" sz="2000" dirty="0" smtClean="0">
                  <a:solidFill>
                    <a:prstClr val="white"/>
                  </a:solidFill>
                  <a:latin typeface="Segoe UI Light"/>
                </a:rPr>
              </a:br>
              <a:r>
                <a:rPr lang="en-US" sz="2000" dirty="0" smtClean="0">
                  <a:solidFill>
                    <a:prstClr val="white"/>
                  </a:solidFill>
                  <a:latin typeface="Segoe UI Light"/>
                </a:rPr>
                <a:t>Analysis, and </a:t>
              </a:r>
              <a:br>
                <a:rPr lang="en-US" sz="2000" dirty="0" smtClean="0">
                  <a:solidFill>
                    <a:prstClr val="white"/>
                  </a:solidFill>
                  <a:latin typeface="Segoe UI Light"/>
                </a:rPr>
              </a:br>
              <a:r>
                <a:rPr lang="en-US" sz="2000" dirty="0" smtClean="0">
                  <a:solidFill>
                    <a:prstClr val="white"/>
                  </a:solidFill>
                  <a:latin typeface="Segoe UI Light"/>
                </a:rPr>
                <a:t>Machine Learning</a:t>
              </a:r>
            </a:p>
            <a:p>
              <a:endParaRPr lang="en-US" sz="2000" dirty="0" smtClean="0">
                <a:solidFill>
                  <a:prstClr val="white"/>
                </a:solidFill>
                <a:latin typeface="Segoe UI Light"/>
              </a:endParaRPr>
            </a:p>
          </p:txBody>
        </p:sp>
        <p:pic>
          <p:nvPicPr>
            <p:cNvPr id="137" name="Picture 136"/>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1277" t="14352" r="21345" b="31540"/>
            <a:stretch/>
          </p:blipFill>
          <p:spPr>
            <a:xfrm>
              <a:off x="229555" y="-463737"/>
              <a:ext cx="1409701" cy="1269999"/>
            </a:xfrm>
            <a:prstGeom prst="rect">
              <a:avLst/>
            </a:prstGeom>
          </p:spPr>
        </p:pic>
      </p:grpSp>
      <p:sp>
        <p:nvSpPr>
          <p:cNvPr id="13" name="Title 12"/>
          <p:cNvSpPr>
            <a:spLocks noGrp="1"/>
          </p:cNvSpPr>
          <p:nvPr>
            <p:ph type="title"/>
          </p:nvPr>
        </p:nvSpPr>
        <p:spPr>
          <a:xfrm>
            <a:off x="94672" y="44482"/>
            <a:ext cx="12192000" cy="1143000"/>
          </a:xfrm>
        </p:spPr>
        <p:txBody>
          <a:bodyPr>
            <a:normAutofit fontScale="90000"/>
          </a:bodyPr>
          <a:lstStyle/>
          <a:p>
            <a:r>
              <a:rPr lang="en-US" dirty="0"/>
              <a:t>Operational and Information Technology </a:t>
            </a:r>
            <a:r>
              <a:rPr lang="en-US" dirty="0" smtClean="0"/>
              <a:t>Convergence</a:t>
            </a:r>
            <a:endParaRPr lang="en-US" dirty="0"/>
          </a:p>
        </p:txBody>
      </p:sp>
      <p:sp>
        <p:nvSpPr>
          <p:cNvPr id="14" name="Right Arrow 13"/>
          <p:cNvSpPr/>
          <p:nvPr/>
        </p:nvSpPr>
        <p:spPr>
          <a:xfrm>
            <a:off x="3867723" y="1477976"/>
            <a:ext cx="2476522" cy="4384648"/>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8" name="Left Arrow 137"/>
          <p:cNvSpPr/>
          <p:nvPr/>
        </p:nvSpPr>
        <p:spPr>
          <a:xfrm>
            <a:off x="6488437" y="1470638"/>
            <a:ext cx="2476522" cy="4384648"/>
          </a:xfrm>
          <a:prstGeom prst="leftArrow">
            <a:avLst/>
          </a:prstGeom>
          <a:solidFill>
            <a:srgbClr val="70AD47">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4019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solidFill>
                  <a:schemeClr val="accent5">
                    <a:lumMod val="50000"/>
                  </a:schemeClr>
                </a:solidFill>
              </a:rPr>
              <a:t>… it’s about </a:t>
            </a:r>
            <a:r>
              <a:rPr lang="en-US" sz="4600" dirty="0" smtClean="0">
                <a:solidFill>
                  <a:schemeClr val="accent5">
                    <a:lumMod val="50000"/>
                  </a:schemeClr>
                </a:solidFill>
                <a:latin typeface="+mn-lt"/>
              </a:rPr>
              <a:t>creating systems</a:t>
            </a:r>
            <a:r>
              <a:rPr lang="en-US" sz="4600" b="1" dirty="0" smtClean="0">
                <a:solidFill>
                  <a:schemeClr val="accent5">
                    <a:lumMod val="50000"/>
                  </a:schemeClr>
                </a:solidFill>
              </a:rPr>
              <a:t> </a:t>
            </a:r>
            <a:r>
              <a:rPr lang="en-US" dirty="0" smtClean="0">
                <a:solidFill>
                  <a:schemeClr val="accent5">
                    <a:lumMod val="50000"/>
                  </a:schemeClr>
                </a:solidFill>
              </a:rPr>
              <a:t>…</a:t>
            </a:r>
            <a:endParaRPr lang="en-US" dirty="0">
              <a:solidFill>
                <a:schemeClr val="accent5">
                  <a:lumMod val="50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2999578090"/>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029433" y="1033484"/>
            <a:ext cx="1839760" cy="538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smtClean="0">
                <a:solidFill>
                  <a:srgbClr val="44546A"/>
                </a:solidFill>
                <a:cs typeface="Segoe UI" panose="020B0502040204020203" pitchFamily="34" charset="0"/>
              </a:rPr>
              <a:t> M2M Connectivity Providers</a:t>
            </a:r>
            <a:endParaRPr lang="en-US" sz="2000" dirty="0">
              <a:solidFill>
                <a:srgbClr val="44546A"/>
              </a:solidFill>
              <a:cs typeface="Segoe UI" panose="020B0502040204020203" pitchFamily="34" charset="0"/>
            </a:endParaRPr>
          </a:p>
        </p:txBody>
      </p:sp>
      <p:sp>
        <p:nvSpPr>
          <p:cNvPr id="52" name="Rectangle 51"/>
          <p:cNvSpPr/>
          <p:nvPr/>
        </p:nvSpPr>
        <p:spPr>
          <a:xfrm>
            <a:off x="2331468" y="3825661"/>
            <a:ext cx="3923418" cy="1210235"/>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Agent-Based </a:t>
            </a:r>
            <a:br>
              <a:rPr lang="en-US" sz="2000" dirty="0" smtClean="0">
                <a:solidFill>
                  <a:prstClr val="white"/>
                </a:solidFill>
                <a:latin typeface="Segoe UI Light"/>
              </a:rPr>
            </a:br>
            <a:r>
              <a:rPr lang="en-US" sz="2000" dirty="0" smtClean="0">
                <a:solidFill>
                  <a:prstClr val="white"/>
                </a:solidFill>
                <a:latin typeface="Segoe UI Light"/>
              </a:rPr>
              <a:t>High-Scale </a:t>
            </a:r>
            <a:br>
              <a:rPr lang="en-US" sz="2000" dirty="0" smtClean="0">
                <a:solidFill>
                  <a:prstClr val="white"/>
                </a:solidFill>
                <a:latin typeface="Segoe UI Light"/>
              </a:rPr>
            </a:br>
            <a:r>
              <a:rPr lang="en-US" sz="2000" dirty="0" smtClean="0">
                <a:solidFill>
                  <a:prstClr val="white"/>
                </a:solidFill>
                <a:latin typeface="Segoe UI Light"/>
              </a:rPr>
              <a:t>Computing</a:t>
            </a:r>
            <a:endParaRPr lang="en-US" sz="2000" dirty="0">
              <a:solidFill>
                <a:prstClr val="white"/>
              </a:solidFill>
              <a:latin typeface="Segoe UI Light"/>
            </a:endParaRPr>
          </a:p>
          <a:p>
            <a:endParaRPr lang="en-US" sz="2000" dirty="0">
              <a:solidFill>
                <a:prstClr val="white"/>
              </a:solidFill>
              <a:latin typeface="Segoe UI Light"/>
            </a:endParaRPr>
          </a:p>
        </p:txBody>
      </p:sp>
      <p:grpSp>
        <p:nvGrpSpPr>
          <p:cNvPr id="53" name="Group 52"/>
          <p:cNvGrpSpPr/>
          <p:nvPr/>
        </p:nvGrpSpPr>
        <p:grpSpPr>
          <a:xfrm>
            <a:off x="4899380" y="4011818"/>
            <a:ext cx="836880" cy="808078"/>
            <a:chOff x="7029450" y="3487738"/>
            <a:chExt cx="1320800" cy="1168400"/>
          </a:xfrm>
          <a:solidFill>
            <a:schemeClr val="accent1">
              <a:lumMod val="75000"/>
            </a:schemeClr>
          </a:solidFill>
        </p:grpSpPr>
        <p:grpSp>
          <p:nvGrpSpPr>
            <p:cNvPr id="54" name="Group 53"/>
            <p:cNvGrpSpPr/>
            <p:nvPr/>
          </p:nvGrpSpPr>
          <p:grpSpPr>
            <a:xfrm>
              <a:off x="7029450" y="3487738"/>
              <a:ext cx="1320800" cy="101600"/>
              <a:chOff x="8915400" y="1130300"/>
              <a:chExt cx="1320800" cy="101600"/>
            </a:xfrm>
            <a:grpFill/>
          </p:grpSpPr>
          <p:sp>
            <p:nvSpPr>
              <p:cNvPr id="125" name="Rectangle 124"/>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6" name="Rectangle 125"/>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7" name="Rectangle 126"/>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8" name="Rectangle 127"/>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9" name="Rectangle 128"/>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0" name="Rectangle 129"/>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2" name="Rectangle 131"/>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33" name="Rectangle 132"/>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5" name="Group 54"/>
            <p:cNvGrpSpPr/>
            <p:nvPr/>
          </p:nvGrpSpPr>
          <p:grpSpPr>
            <a:xfrm>
              <a:off x="7029450" y="3640138"/>
              <a:ext cx="1320800" cy="101600"/>
              <a:chOff x="8915400" y="1130300"/>
              <a:chExt cx="1320800" cy="101600"/>
            </a:xfrm>
            <a:grpFill/>
          </p:grpSpPr>
          <p:sp>
            <p:nvSpPr>
              <p:cNvPr id="116" name="Rectangle 115"/>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7" name="Rectangle 116"/>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8" name="Rectangle 117"/>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9" name="Rectangle 118"/>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0" name="Rectangle 119"/>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1" name="Rectangle 120"/>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2" name="Rectangle 121"/>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3" name="Rectangle 122"/>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24" name="Rectangle 123"/>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6" name="Group 55"/>
            <p:cNvGrpSpPr/>
            <p:nvPr/>
          </p:nvGrpSpPr>
          <p:grpSpPr>
            <a:xfrm>
              <a:off x="7029450" y="3792538"/>
              <a:ext cx="1320800" cy="101600"/>
              <a:chOff x="8915400" y="1130300"/>
              <a:chExt cx="1320800" cy="101600"/>
            </a:xfrm>
            <a:grpFill/>
          </p:grpSpPr>
          <p:sp>
            <p:nvSpPr>
              <p:cNvPr id="107" name="Rectangle 106"/>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8" name="Rectangle 107"/>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9" name="Rectangle 108"/>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0" name="Rectangle 109"/>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15" name="Rectangle 114"/>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7" name="Group 56"/>
            <p:cNvGrpSpPr/>
            <p:nvPr/>
          </p:nvGrpSpPr>
          <p:grpSpPr>
            <a:xfrm>
              <a:off x="7029450" y="3944938"/>
              <a:ext cx="1320800" cy="101600"/>
              <a:chOff x="8915400" y="1130300"/>
              <a:chExt cx="1320800" cy="101600"/>
            </a:xfrm>
            <a:grpFill/>
          </p:grpSpPr>
          <p:sp>
            <p:nvSpPr>
              <p:cNvPr id="98" name="Rectangle 97"/>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3" name="Rectangle 102"/>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5" name="Rectangle 104"/>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106" name="Rectangle 105"/>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8" name="Group 57"/>
            <p:cNvGrpSpPr/>
            <p:nvPr/>
          </p:nvGrpSpPr>
          <p:grpSpPr>
            <a:xfrm>
              <a:off x="7029450" y="4097338"/>
              <a:ext cx="1320800" cy="101600"/>
              <a:chOff x="8915400" y="1130300"/>
              <a:chExt cx="1320800" cy="101600"/>
            </a:xfrm>
            <a:grpFill/>
          </p:grpSpPr>
          <p:sp>
            <p:nvSpPr>
              <p:cNvPr id="89" name="Rectangle 88"/>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2" name="Rectangle 91"/>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5" name="Rectangle 94"/>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97" name="Rectangle 96"/>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59" name="Group 58"/>
            <p:cNvGrpSpPr/>
            <p:nvPr/>
          </p:nvGrpSpPr>
          <p:grpSpPr>
            <a:xfrm>
              <a:off x="7029450" y="4249738"/>
              <a:ext cx="1320800" cy="101600"/>
              <a:chOff x="8915400" y="1130300"/>
              <a:chExt cx="1320800" cy="101600"/>
            </a:xfrm>
            <a:grpFill/>
          </p:grpSpPr>
          <p:sp>
            <p:nvSpPr>
              <p:cNvPr id="80" name="Rectangle 79"/>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1" name="Rectangle 80"/>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2" name="Rectangle 81"/>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3" name="Rectangle 82"/>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6" name="Rectangle 85"/>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60" name="Group 59"/>
            <p:cNvGrpSpPr/>
            <p:nvPr/>
          </p:nvGrpSpPr>
          <p:grpSpPr>
            <a:xfrm>
              <a:off x="7029450" y="4402138"/>
              <a:ext cx="1320800" cy="101600"/>
              <a:chOff x="8915400" y="1130300"/>
              <a:chExt cx="1320800" cy="101600"/>
            </a:xfrm>
            <a:grpFill/>
          </p:grpSpPr>
          <p:sp>
            <p:nvSpPr>
              <p:cNvPr id="71" name="Rectangle 70"/>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8" name="Rectangle 77"/>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nvGrpSpPr>
            <p:cNvPr id="61" name="Group 60"/>
            <p:cNvGrpSpPr/>
            <p:nvPr/>
          </p:nvGrpSpPr>
          <p:grpSpPr>
            <a:xfrm>
              <a:off x="7029450" y="4554538"/>
              <a:ext cx="1320800" cy="101600"/>
              <a:chOff x="8915400" y="1130300"/>
              <a:chExt cx="1320800" cy="101600"/>
            </a:xfrm>
            <a:grpFill/>
          </p:grpSpPr>
          <p:sp>
            <p:nvSpPr>
              <p:cNvPr id="62" name="Rectangle 61"/>
              <p:cNvSpPr/>
              <p:nvPr/>
            </p:nvSpPr>
            <p:spPr>
              <a:xfrm>
                <a:off x="8915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9067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9220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9372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95250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96774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98298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99822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10134600" y="1130300"/>
                <a:ext cx="101600" cy="101600"/>
              </a:xfrm>
              <a:prstGeom prst="rect">
                <a:avLst/>
              </a:prstGeom>
              <a:grp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prstClr val="white"/>
                  </a:solidFill>
                </a:endParaRPr>
              </a:p>
            </p:txBody>
          </p:sp>
        </p:grpSp>
      </p:grpSp>
      <p:grpSp>
        <p:nvGrpSpPr>
          <p:cNvPr id="134" name="Group 133"/>
          <p:cNvGrpSpPr/>
          <p:nvPr/>
        </p:nvGrpSpPr>
        <p:grpSpPr>
          <a:xfrm>
            <a:off x="2356402" y="2452487"/>
            <a:ext cx="3916944" cy="1229766"/>
            <a:chOff x="2213396" y="2209489"/>
            <a:chExt cx="3916944" cy="1229766"/>
          </a:xfrm>
        </p:grpSpPr>
        <p:sp>
          <p:nvSpPr>
            <p:cNvPr id="135" name="Rectangle 134"/>
            <p:cNvSpPr/>
            <p:nvPr/>
          </p:nvSpPr>
          <p:spPr>
            <a:xfrm>
              <a:off x="2213396" y="2209489"/>
              <a:ext cx="3916944" cy="1220338"/>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Service-Assisted</a:t>
              </a:r>
              <a:br>
                <a:rPr lang="en-US" sz="2000" dirty="0" smtClean="0">
                  <a:solidFill>
                    <a:prstClr val="white"/>
                  </a:solidFill>
                  <a:latin typeface="Segoe UI Light"/>
                </a:rPr>
              </a:br>
              <a:r>
                <a:rPr lang="en-US" sz="2000" dirty="0" smtClean="0">
                  <a:solidFill>
                    <a:prstClr val="white"/>
                  </a:solidFill>
                  <a:latin typeface="Segoe UI Light"/>
                </a:rPr>
                <a:t>Trustworthy </a:t>
              </a:r>
              <a:br>
                <a:rPr lang="en-US" sz="2000" dirty="0" smtClean="0">
                  <a:solidFill>
                    <a:prstClr val="white"/>
                  </a:solidFill>
                  <a:latin typeface="Segoe UI Light"/>
                </a:rPr>
              </a:br>
              <a:r>
                <a:rPr lang="en-US" sz="2000" dirty="0" smtClean="0">
                  <a:solidFill>
                    <a:prstClr val="white"/>
                  </a:solidFill>
                  <a:latin typeface="Segoe UI Light"/>
                </a:rPr>
                <a:t>Communication</a:t>
              </a:r>
              <a:endParaRPr lang="en-US" sz="2000" dirty="0">
                <a:solidFill>
                  <a:prstClr val="white"/>
                </a:solidFill>
                <a:latin typeface="Segoe UI Light"/>
              </a:endParaRPr>
            </a:p>
            <a:p>
              <a:pPr algn="ctr"/>
              <a:endParaRPr lang="en-US" sz="2000" dirty="0">
                <a:solidFill>
                  <a:prstClr val="white"/>
                </a:solidFill>
                <a:latin typeface="Segoe UI Light"/>
              </a:endParaRPr>
            </a:p>
          </p:txBody>
        </p:sp>
        <p:pic>
          <p:nvPicPr>
            <p:cNvPr id="136" name="Picture 135"/>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l="29043" t="16764" r="30436" b="32186"/>
            <a:stretch/>
          </p:blipFill>
          <p:spPr>
            <a:xfrm>
              <a:off x="4889483" y="2253259"/>
              <a:ext cx="985423" cy="1185996"/>
            </a:xfrm>
            <a:prstGeom prst="rect">
              <a:avLst/>
            </a:prstGeom>
          </p:spPr>
        </p:pic>
      </p:grpSp>
      <p:grpSp>
        <p:nvGrpSpPr>
          <p:cNvPr id="137" name="Group 136"/>
          <p:cNvGrpSpPr/>
          <p:nvPr/>
        </p:nvGrpSpPr>
        <p:grpSpPr>
          <a:xfrm>
            <a:off x="2331468" y="5208000"/>
            <a:ext cx="3916944" cy="1219511"/>
            <a:chOff x="2213396" y="4990788"/>
            <a:chExt cx="3916944" cy="1219511"/>
          </a:xfrm>
        </p:grpSpPr>
        <p:sp>
          <p:nvSpPr>
            <p:cNvPr id="138" name="Rectangle 137"/>
            <p:cNvSpPr/>
            <p:nvPr/>
          </p:nvSpPr>
          <p:spPr>
            <a:xfrm>
              <a:off x="2213396" y="4990788"/>
              <a:ext cx="3916944" cy="1219511"/>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b"/>
            <a:lstStyle/>
            <a:p>
              <a:r>
                <a:rPr lang="en-US" sz="2000" dirty="0" smtClean="0">
                  <a:solidFill>
                    <a:prstClr val="white"/>
                  </a:solidFill>
                  <a:latin typeface="Segoe UI Light"/>
                </a:rPr>
                <a:t>Federated Identity </a:t>
              </a:r>
              <a:br>
                <a:rPr lang="en-US" sz="2000" dirty="0" smtClean="0">
                  <a:solidFill>
                    <a:prstClr val="white"/>
                  </a:solidFill>
                  <a:latin typeface="Segoe UI Light"/>
                </a:rPr>
              </a:br>
              <a:r>
                <a:rPr lang="en-US" sz="2000" dirty="0" smtClean="0">
                  <a:solidFill>
                    <a:prstClr val="white"/>
                  </a:solidFill>
                  <a:latin typeface="Segoe UI Light"/>
                </a:rPr>
                <a:t>and Access Control</a:t>
              </a:r>
              <a:endParaRPr lang="en-US" sz="2000" dirty="0">
                <a:solidFill>
                  <a:prstClr val="white"/>
                </a:solidFill>
                <a:latin typeface="Segoe UI Light"/>
              </a:endParaRPr>
            </a:p>
            <a:p>
              <a:endParaRPr lang="en-US" sz="2000" dirty="0">
                <a:solidFill>
                  <a:prstClr val="white"/>
                </a:solidFill>
                <a:latin typeface="Segoe UI Light"/>
              </a:endParaRPr>
            </a:p>
          </p:txBody>
        </p:sp>
        <p:pic>
          <p:nvPicPr>
            <p:cNvPr id="139" name="Picture 138"/>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25241" t="13847" r="29818" b="30399"/>
            <a:stretch/>
          </p:blipFill>
          <p:spPr>
            <a:xfrm>
              <a:off x="4940269" y="5032337"/>
              <a:ext cx="904522" cy="1072025"/>
            </a:xfrm>
            <a:prstGeom prst="rect">
              <a:avLst/>
            </a:prstGeom>
          </p:spPr>
        </p:pic>
      </p:grpSp>
      <p:grpSp>
        <p:nvGrpSpPr>
          <p:cNvPr id="140" name="Group 139"/>
          <p:cNvGrpSpPr/>
          <p:nvPr/>
        </p:nvGrpSpPr>
        <p:grpSpPr>
          <a:xfrm>
            <a:off x="2331468" y="1045154"/>
            <a:ext cx="3937749" cy="1228112"/>
            <a:chOff x="-2819400" y="-558580"/>
            <a:chExt cx="4664714" cy="1587279"/>
          </a:xfrm>
        </p:grpSpPr>
        <p:sp>
          <p:nvSpPr>
            <p:cNvPr id="141" name="Rectangle 140"/>
            <p:cNvSpPr/>
            <p:nvPr/>
          </p:nvSpPr>
          <p:spPr>
            <a:xfrm>
              <a:off x="-2819400" y="-558580"/>
              <a:ext cx="4664714" cy="1587279"/>
            </a:xfrm>
            <a:prstGeom prst="rect">
              <a:avLst/>
            </a:prstGeom>
          </p:spPr>
          <p:style>
            <a:lnRef idx="3">
              <a:schemeClr val="lt1"/>
            </a:lnRef>
            <a:fillRef idx="1">
              <a:schemeClr val="accent1"/>
            </a:fillRef>
            <a:effectRef idx="1">
              <a:schemeClr val="accent1"/>
            </a:effectRef>
            <a:fontRef idx="minor">
              <a:schemeClr val="lt1"/>
            </a:fontRef>
          </p:style>
          <p:txBody>
            <a:bodyPr tIns="365760" rtlCol="0" anchor="ctr"/>
            <a:lstStyle/>
            <a:p>
              <a:r>
                <a:rPr lang="en-US" sz="2000" dirty="0" smtClean="0">
                  <a:solidFill>
                    <a:prstClr val="white"/>
                  </a:solidFill>
                  <a:latin typeface="Segoe UI Light"/>
                </a:rPr>
                <a:t>Data Storage, </a:t>
              </a:r>
              <a:br>
                <a:rPr lang="en-US" sz="2000" dirty="0" smtClean="0">
                  <a:solidFill>
                    <a:prstClr val="white"/>
                  </a:solidFill>
                  <a:latin typeface="Segoe UI Light"/>
                </a:rPr>
              </a:br>
              <a:r>
                <a:rPr lang="en-US" sz="2000" dirty="0" smtClean="0">
                  <a:solidFill>
                    <a:prstClr val="white"/>
                  </a:solidFill>
                  <a:latin typeface="Segoe UI Light"/>
                </a:rPr>
                <a:t>Analysis, and </a:t>
              </a:r>
              <a:br>
                <a:rPr lang="en-US" sz="2000" dirty="0" smtClean="0">
                  <a:solidFill>
                    <a:prstClr val="white"/>
                  </a:solidFill>
                  <a:latin typeface="Segoe UI Light"/>
                </a:rPr>
              </a:br>
              <a:r>
                <a:rPr lang="en-US" sz="2000" dirty="0" smtClean="0">
                  <a:solidFill>
                    <a:prstClr val="white"/>
                  </a:solidFill>
                  <a:latin typeface="Segoe UI Light"/>
                </a:rPr>
                <a:t>Machine Learning</a:t>
              </a:r>
            </a:p>
            <a:p>
              <a:endParaRPr lang="en-US" sz="2000" dirty="0" smtClean="0">
                <a:solidFill>
                  <a:prstClr val="white"/>
                </a:solidFill>
                <a:latin typeface="Segoe UI Light"/>
              </a:endParaRPr>
            </a:p>
          </p:txBody>
        </p:sp>
        <p:pic>
          <p:nvPicPr>
            <p:cNvPr id="142" name="Picture 14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21277" t="14352" r="21345" b="31540"/>
            <a:stretch/>
          </p:blipFill>
          <p:spPr>
            <a:xfrm>
              <a:off x="229555" y="-463737"/>
              <a:ext cx="1409701" cy="1269999"/>
            </a:xfrm>
            <a:prstGeom prst="rect">
              <a:avLst/>
            </a:prstGeom>
          </p:spPr>
        </p:pic>
      </p:grpSp>
      <p:sp>
        <p:nvSpPr>
          <p:cNvPr id="18" name="Rectangle 17"/>
          <p:cNvSpPr/>
          <p:nvPr/>
        </p:nvSpPr>
        <p:spPr>
          <a:xfrm>
            <a:off x="6222830" y="220629"/>
            <a:ext cx="4318221" cy="52141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2200" dirty="0" smtClean="0">
                <a:solidFill>
                  <a:prstClr val="black"/>
                </a:solidFill>
                <a:cs typeface="Segoe UI" panose="020B0502040204020203" pitchFamily="34" charset="0"/>
              </a:rPr>
              <a:t>Common Information </a:t>
            </a:r>
            <a:br>
              <a:rPr lang="en-US" sz="2200" dirty="0" smtClean="0">
                <a:solidFill>
                  <a:prstClr val="black"/>
                </a:solidFill>
                <a:cs typeface="Segoe UI" panose="020B0502040204020203" pitchFamily="34" charset="0"/>
              </a:rPr>
            </a:br>
            <a:r>
              <a:rPr lang="en-US" sz="2200" dirty="0" smtClean="0">
                <a:solidFill>
                  <a:prstClr val="black"/>
                </a:solidFill>
                <a:cs typeface="Segoe UI" panose="020B0502040204020203" pitchFamily="34" charset="0"/>
              </a:rPr>
              <a:t>Technology Services</a:t>
            </a:r>
            <a:endParaRPr lang="en-US" sz="2200" dirty="0">
              <a:solidFill>
                <a:prstClr val="black"/>
              </a:solidFill>
              <a:cs typeface="Segoe UI" panose="020B0502040204020203" pitchFamily="34" charset="0"/>
            </a:endParaRPr>
          </a:p>
        </p:txBody>
      </p:sp>
      <p:sp>
        <p:nvSpPr>
          <p:cNvPr id="15" name="Rectangle 14"/>
          <p:cNvSpPr/>
          <p:nvPr/>
        </p:nvSpPr>
        <p:spPr>
          <a:xfrm>
            <a:off x="10283428" y="1005209"/>
            <a:ext cx="1691826" cy="5471892"/>
          </a:xfrm>
          <a:prstGeom prst="rect">
            <a:avLst/>
          </a:prstGeom>
          <a:gradFill>
            <a:gsLst>
              <a:gs pos="0">
                <a:srgbClr val="EB3C00"/>
              </a:gs>
              <a:gs pos="100000">
                <a:srgbClr val="5463B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cs typeface="Segoe UI" panose="020B0502040204020203" pitchFamily="34" charset="0"/>
            </a:endParaRPr>
          </a:p>
        </p:txBody>
      </p:sp>
      <p:sp>
        <p:nvSpPr>
          <p:cNvPr id="4" name="Rectangle 3"/>
          <p:cNvSpPr/>
          <p:nvPr/>
        </p:nvSpPr>
        <p:spPr>
          <a:xfrm>
            <a:off x="6513371" y="1033484"/>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EA4118"/>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Workflow, Document Management  and Communication</a:t>
            </a:r>
          </a:p>
        </p:txBody>
      </p:sp>
      <p:sp>
        <p:nvSpPr>
          <p:cNvPr id="5" name="Rectangle 4"/>
          <p:cNvSpPr/>
          <p:nvPr/>
        </p:nvSpPr>
        <p:spPr>
          <a:xfrm>
            <a:off x="6513371" y="1816832"/>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E4493B"/>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Sales and Marketing Information Systems</a:t>
            </a:r>
          </a:p>
        </p:txBody>
      </p:sp>
      <p:sp>
        <p:nvSpPr>
          <p:cNvPr id="6" name="Rectangle 5"/>
          <p:cNvSpPr/>
          <p:nvPr/>
        </p:nvSpPr>
        <p:spPr>
          <a:xfrm>
            <a:off x="6513371" y="3383528"/>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C6577E"/>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Procurement and Logistics</a:t>
            </a:r>
          </a:p>
        </p:txBody>
      </p:sp>
      <p:sp>
        <p:nvSpPr>
          <p:cNvPr id="7" name="Rectangle 6"/>
          <p:cNvSpPr/>
          <p:nvPr/>
        </p:nvSpPr>
        <p:spPr>
          <a:xfrm>
            <a:off x="6513371" y="4166876"/>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B05C94"/>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Billing, Collections, and Finance</a:t>
            </a:r>
          </a:p>
        </p:txBody>
      </p:sp>
      <p:sp>
        <p:nvSpPr>
          <p:cNvPr id="8" name="Rectangle 7"/>
          <p:cNvSpPr/>
          <p:nvPr/>
        </p:nvSpPr>
        <p:spPr>
          <a:xfrm>
            <a:off x="6513371" y="4950224"/>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9660A5"/>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People Management</a:t>
            </a:r>
          </a:p>
        </p:txBody>
      </p:sp>
      <p:sp>
        <p:nvSpPr>
          <p:cNvPr id="9" name="Rectangle 8"/>
          <p:cNvSpPr/>
          <p:nvPr/>
        </p:nvSpPr>
        <p:spPr>
          <a:xfrm>
            <a:off x="6523194" y="5733570"/>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7862B0"/>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solidFill>
                  <a:prstClr val="white">
                    <a:lumMod val="95000"/>
                  </a:prstClr>
                </a:solidFill>
                <a:cs typeface="Segoe UI" panose="020B0502040204020203" pitchFamily="34" charset="0"/>
              </a:rPr>
              <a:t>Production Control </a:t>
            </a:r>
            <a:endParaRPr lang="en-US" dirty="0">
              <a:solidFill>
                <a:prstClr val="white">
                  <a:lumMod val="95000"/>
                </a:prstClr>
              </a:solidFill>
              <a:cs typeface="Segoe UI" panose="020B0502040204020203" pitchFamily="34" charset="0"/>
            </a:endParaRPr>
          </a:p>
        </p:txBody>
      </p:sp>
      <p:sp>
        <p:nvSpPr>
          <p:cNvPr id="10" name="Rectangle 9"/>
          <p:cNvSpPr/>
          <p:nvPr/>
        </p:nvSpPr>
        <p:spPr>
          <a:xfrm>
            <a:off x="6513371" y="2600180"/>
            <a:ext cx="3699158" cy="693941"/>
          </a:xfrm>
          <a:prstGeom prst="rect">
            <a:avLst/>
          </a:prstGeom>
          <a:gradFill flip="none" rotWithShape="1">
            <a:gsLst>
              <a:gs pos="0">
                <a:schemeClr val="accent6">
                  <a:satMod val="103000"/>
                  <a:lumMod val="102000"/>
                  <a:tint val="94000"/>
                </a:schemeClr>
              </a:gs>
              <a:gs pos="50000">
                <a:schemeClr val="accent6">
                  <a:satMod val="110000"/>
                  <a:lumMod val="100000"/>
                  <a:shade val="100000"/>
                </a:schemeClr>
              </a:gs>
              <a:gs pos="100000">
                <a:srgbClr val="D8515F"/>
              </a:gs>
            </a:gsLst>
            <a:lin ang="0" scaled="1"/>
            <a:tileRec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lumMod val="95000"/>
                  </a:prstClr>
                </a:solidFill>
                <a:cs typeface="Segoe UI" panose="020B0502040204020203" pitchFamily="34" charset="0"/>
              </a:rPr>
              <a:t>Customer Service and Support</a:t>
            </a:r>
          </a:p>
        </p:txBody>
      </p:sp>
      <p:sp>
        <p:nvSpPr>
          <p:cNvPr id="12" name="TextBox 11"/>
          <p:cNvSpPr txBox="1"/>
          <p:nvPr/>
        </p:nvSpPr>
        <p:spPr>
          <a:xfrm>
            <a:off x="10492981" y="1666027"/>
            <a:ext cx="1272721" cy="923330"/>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Skype</a:t>
            </a:r>
            <a:br>
              <a:rPr lang="en-US" dirty="0" smtClean="0">
                <a:solidFill>
                  <a:prstClr val="white"/>
                </a:solidFill>
                <a:cs typeface="Segoe UI" panose="020B0502040204020203" pitchFamily="34" charset="0"/>
              </a:rPr>
            </a:br>
            <a:r>
              <a:rPr lang="en-US" dirty="0" smtClean="0">
                <a:solidFill>
                  <a:prstClr val="white"/>
                </a:solidFill>
                <a:cs typeface="Segoe UI" panose="020B0502040204020203" pitchFamily="34" charset="0"/>
              </a:rPr>
              <a:t>Office 365</a:t>
            </a:r>
          </a:p>
          <a:p>
            <a:pPr algn="ctr"/>
            <a:r>
              <a:rPr lang="en-US" dirty="0" smtClean="0">
                <a:solidFill>
                  <a:prstClr val="white"/>
                </a:solidFill>
                <a:cs typeface="Segoe UI" panose="020B0502040204020203" pitchFamily="34" charset="0"/>
              </a:rPr>
              <a:t>SharePoint</a:t>
            </a:r>
            <a:endParaRPr lang="en-US" dirty="0">
              <a:solidFill>
                <a:prstClr val="white"/>
              </a:solidFill>
              <a:cs typeface="Segoe UI" panose="020B0502040204020203" pitchFamily="34" charset="0"/>
            </a:endParaRPr>
          </a:p>
        </p:txBody>
      </p:sp>
      <p:sp>
        <p:nvSpPr>
          <p:cNvPr id="13" name="TextBox 12"/>
          <p:cNvSpPr txBox="1"/>
          <p:nvPr/>
        </p:nvSpPr>
        <p:spPr>
          <a:xfrm>
            <a:off x="10259720" y="5811520"/>
            <a:ext cx="1715534" cy="369332"/>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Dynamics CRM</a:t>
            </a:r>
            <a:endParaRPr lang="en-US" dirty="0">
              <a:solidFill>
                <a:prstClr val="white"/>
              </a:solidFill>
              <a:cs typeface="Segoe UI" panose="020B0502040204020203" pitchFamily="34" charset="0"/>
            </a:endParaRPr>
          </a:p>
        </p:txBody>
      </p:sp>
      <p:sp>
        <p:nvSpPr>
          <p:cNvPr id="14" name="TextBox 13"/>
          <p:cNvSpPr txBox="1"/>
          <p:nvPr/>
        </p:nvSpPr>
        <p:spPr>
          <a:xfrm>
            <a:off x="10372563" y="5350172"/>
            <a:ext cx="1513556" cy="369332"/>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Dynamics AX</a:t>
            </a:r>
            <a:endParaRPr lang="en-US" dirty="0">
              <a:solidFill>
                <a:prstClr val="white"/>
              </a:solidFill>
              <a:cs typeface="Segoe UI" panose="020B0502040204020203" pitchFamily="34" charset="0"/>
            </a:endParaRPr>
          </a:p>
        </p:txBody>
      </p:sp>
      <p:pic>
        <p:nvPicPr>
          <p:cNvPr id="16" name="Picture 1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86086" y="6419774"/>
            <a:ext cx="1967729" cy="472255"/>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566451" y="605360"/>
            <a:ext cx="1229072" cy="270483"/>
          </a:xfrm>
          <a:prstGeom prst="rect">
            <a:avLst/>
          </a:prstGeom>
        </p:spPr>
      </p:pic>
      <p:pic>
        <p:nvPicPr>
          <p:cNvPr id="21" name="Picture 20"/>
          <p:cNvPicPr>
            <a:picLocks noChangeAspect="1"/>
          </p:cNvPicPr>
          <p:nvPr/>
        </p:nvPicPr>
        <p:blipFill rotWithShape="1">
          <a:blip r:embed="rId7">
            <a:extLst>
              <a:ext uri="{28A0092B-C50C-407E-A947-70E740481C1C}">
                <a14:useLocalDpi xmlns:a14="http://schemas.microsoft.com/office/drawing/2010/main" val="0"/>
              </a:ext>
            </a:extLst>
          </a:blip>
          <a:srcRect b="-14121"/>
          <a:stretch/>
        </p:blipFill>
        <p:spPr>
          <a:xfrm>
            <a:off x="8634638" y="6514614"/>
            <a:ext cx="1241570" cy="293488"/>
          </a:xfrm>
          <a:prstGeom prst="rect">
            <a:avLst/>
          </a:prstGeom>
        </p:spPr>
      </p:pic>
      <p:sp>
        <p:nvSpPr>
          <p:cNvPr id="24" name="Rectangle 23"/>
          <p:cNvSpPr/>
          <p:nvPr/>
        </p:nvSpPr>
        <p:spPr>
          <a:xfrm>
            <a:off x="94672" y="104707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Mobility</a:t>
            </a:r>
            <a:endParaRPr lang="en-US" dirty="0">
              <a:solidFill>
                <a:prstClr val="black">
                  <a:lumMod val="85000"/>
                  <a:lumOff val="15000"/>
                </a:prstClr>
              </a:solidFill>
              <a:cs typeface="Segoe UI" panose="020B0502040204020203" pitchFamily="34" charset="0"/>
            </a:endParaRPr>
          </a:p>
        </p:txBody>
      </p:sp>
      <p:sp>
        <p:nvSpPr>
          <p:cNvPr id="26" name="Rectangle 25"/>
          <p:cNvSpPr/>
          <p:nvPr/>
        </p:nvSpPr>
        <p:spPr>
          <a:xfrm>
            <a:off x="94672" y="1632224"/>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Logistics</a:t>
            </a:r>
            <a:endParaRPr lang="en-US" dirty="0">
              <a:solidFill>
                <a:prstClr val="black">
                  <a:lumMod val="85000"/>
                  <a:lumOff val="15000"/>
                </a:prstClr>
              </a:solidFill>
              <a:cs typeface="Segoe UI" panose="020B0502040204020203" pitchFamily="34" charset="0"/>
            </a:endParaRPr>
          </a:p>
        </p:txBody>
      </p:sp>
      <p:sp>
        <p:nvSpPr>
          <p:cNvPr id="27" name="Rectangle 26"/>
          <p:cNvSpPr/>
          <p:nvPr/>
        </p:nvSpPr>
        <p:spPr>
          <a:xfrm>
            <a:off x="94672" y="2255981"/>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Factory</a:t>
            </a:r>
            <a:endParaRPr lang="en-US" dirty="0">
              <a:solidFill>
                <a:prstClr val="black">
                  <a:lumMod val="85000"/>
                  <a:lumOff val="15000"/>
                </a:prstClr>
              </a:solidFill>
              <a:cs typeface="Segoe UI" panose="020B0502040204020203" pitchFamily="34" charset="0"/>
            </a:endParaRPr>
          </a:p>
        </p:txBody>
      </p:sp>
      <p:sp>
        <p:nvSpPr>
          <p:cNvPr id="28" name="Rectangle 27"/>
          <p:cNvSpPr/>
          <p:nvPr/>
        </p:nvSpPr>
        <p:spPr>
          <a:xfrm>
            <a:off x="94672" y="287973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Cities</a:t>
            </a:r>
            <a:endParaRPr lang="en-US" dirty="0">
              <a:solidFill>
                <a:prstClr val="black">
                  <a:lumMod val="85000"/>
                  <a:lumOff val="15000"/>
                </a:prstClr>
              </a:solidFill>
              <a:cs typeface="Segoe UI" panose="020B0502040204020203" pitchFamily="34" charset="0"/>
            </a:endParaRPr>
          </a:p>
        </p:txBody>
      </p:sp>
      <p:sp>
        <p:nvSpPr>
          <p:cNvPr id="29" name="Rectangle 28"/>
          <p:cNvSpPr/>
          <p:nvPr/>
        </p:nvSpPr>
        <p:spPr>
          <a:xfrm>
            <a:off x="94672" y="3486918"/>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Entertainment</a:t>
            </a:r>
            <a:endParaRPr lang="en-US" dirty="0">
              <a:solidFill>
                <a:prstClr val="black">
                  <a:lumMod val="85000"/>
                  <a:lumOff val="15000"/>
                </a:prstClr>
              </a:solidFill>
              <a:cs typeface="Segoe UI" panose="020B0502040204020203" pitchFamily="34" charset="0"/>
            </a:endParaRPr>
          </a:p>
        </p:txBody>
      </p:sp>
      <p:sp>
        <p:nvSpPr>
          <p:cNvPr id="30" name="Rectangle 29"/>
          <p:cNvSpPr/>
          <p:nvPr/>
        </p:nvSpPr>
        <p:spPr>
          <a:xfrm>
            <a:off x="94672" y="4098126"/>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Energy</a:t>
            </a:r>
            <a:endParaRPr lang="en-US" dirty="0">
              <a:solidFill>
                <a:prstClr val="black">
                  <a:lumMod val="85000"/>
                  <a:lumOff val="15000"/>
                </a:prstClr>
              </a:solidFill>
              <a:cs typeface="Segoe UI" panose="020B0502040204020203" pitchFamily="34" charset="0"/>
            </a:endParaRPr>
          </a:p>
        </p:txBody>
      </p:sp>
      <p:sp>
        <p:nvSpPr>
          <p:cNvPr id="31" name="Rectangle 30"/>
          <p:cNvSpPr/>
          <p:nvPr/>
        </p:nvSpPr>
        <p:spPr>
          <a:xfrm>
            <a:off x="94672" y="4706643"/>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Healthcare</a:t>
            </a:r>
            <a:endParaRPr lang="en-US" dirty="0">
              <a:solidFill>
                <a:prstClr val="black">
                  <a:lumMod val="85000"/>
                  <a:lumOff val="15000"/>
                </a:prstClr>
              </a:solidFill>
              <a:cs typeface="Segoe UI" panose="020B0502040204020203" pitchFamily="34" charset="0"/>
            </a:endParaRPr>
          </a:p>
        </p:txBody>
      </p:sp>
      <p:sp>
        <p:nvSpPr>
          <p:cNvPr id="32" name="Rectangle 31"/>
          <p:cNvSpPr/>
          <p:nvPr/>
        </p:nvSpPr>
        <p:spPr>
          <a:xfrm>
            <a:off x="94672" y="5315160"/>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Buildings</a:t>
            </a:r>
            <a:endParaRPr lang="en-US" dirty="0">
              <a:solidFill>
                <a:prstClr val="black">
                  <a:lumMod val="85000"/>
                  <a:lumOff val="15000"/>
                </a:prstClr>
              </a:solidFill>
              <a:cs typeface="Segoe UI" panose="020B0502040204020203" pitchFamily="34" charset="0"/>
            </a:endParaRPr>
          </a:p>
        </p:txBody>
      </p:sp>
      <p:sp>
        <p:nvSpPr>
          <p:cNvPr id="33" name="Rectangle 32"/>
          <p:cNvSpPr/>
          <p:nvPr/>
        </p:nvSpPr>
        <p:spPr>
          <a:xfrm>
            <a:off x="94672" y="5923677"/>
            <a:ext cx="1619828" cy="514351"/>
          </a:xfrm>
          <a:prstGeom prst="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prstClr val="black">
                    <a:lumMod val="85000"/>
                    <a:lumOff val="15000"/>
                  </a:prstClr>
                </a:solidFill>
                <a:cs typeface="Segoe UI" panose="020B0502040204020203" pitchFamily="34" charset="0"/>
              </a:rPr>
              <a:t>Retail</a:t>
            </a:r>
            <a:endParaRPr lang="en-US" dirty="0">
              <a:solidFill>
                <a:prstClr val="black">
                  <a:lumMod val="85000"/>
                  <a:lumOff val="15000"/>
                </a:prstClr>
              </a:solidFill>
              <a:cs typeface="Segoe UI" panose="020B0502040204020203" pitchFamily="34" charset="0"/>
            </a:endParaRPr>
          </a:p>
        </p:txBody>
      </p:sp>
      <p:sp>
        <p:nvSpPr>
          <p:cNvPr id="42" name="Rectangle 41"/>
          <p:cNvSpPr/>
          <p:nvPr/>
        </p:nvSpPr>
        <p:spPr>
          <a:xfrm>
            <a:off x="2734018" y="218535"/>
            <a:ext cx="2863487" cy="43373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t"/>
          <a:lstStyle/>
          <a:p>
            <a:pPr algn="ctr"/>
            <a:r>
              <a:rPr lang="en-US" sz="2200" dirty="0" smtClean="0">
                <a:solidFill>
                  <a:prstClr val="black"/>
                </a:solidFill>
                <a:cs typeface="Segoe UI" panose="020B0502040204020203" pitchFamily="34" charset="0"/>
              </a:rPr>
              <a:t>Smart Products Platform Services</a:t>
            </a:r>
            <a:endParaRPr lang="en-US" sz="2200" dirty="0">
              <a:solidFill>
                <a:prstClr val="black"/>
              </a:solidFill>
              <a:cs typeface="Segoe UI" panose="020B0502040204020203" pitchFamily="34" charset="0"/>
            </a:endParaRPr>
          </a:p>
        </p:txBody>
      </p: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0730" y="6527314"/>
            <a:ext cx="1790700" cy="257175"/>
          </a:xfrm>
          <a:prstGeom prst="rect">
            <a:avLst/>
          </a:prstGeom>
        </p:spPr>
      </p:pic>
      <p:pic>
        <p:nvPicPr>
          <p:cNvPr id="49" name="Picture 48"/>
          <p:cNvPicPr>
            <a:picLocks noChangeAspect="1"/>
          </p:cNvPicPr>
          <p:nvPr/>
        </p:nvPicPr>
        <p:blipFill rotWithShape="1">
          <a:blip r:embed="rId7">
            <a:extLst>
              <a:ext uri="{28A0092B-C50C-407E-A947-70E740481C1C}">
                <a14:useLocalDpi xmlns:a14="http://schemas.microsoft.com/office/drawing/2010/main" val="0"/>
              </a:ext>
            </a:extLst>
          </a:blip>
          <a:srcRect b="-14121"/>
          <a:stretch/>
        </p:blipFill>
        <p:spPr>
          <a:xfrm>
            <a:off x="283801" y="6509157"/>
            <a:ext cx="1241570" cy="293488"/>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4060" y="6510543"/>
            <a:ext cx="1790700" cy="257175"/>
          </a:xfrm>
          <a:prstGeom prst="rect">
            <a:avLst/>
          </a:prstGeom>
        </p:spPr>
      </p:pic>
      <p:sp>
        <p:nvSpPr>
          <p:cNvPr id="40" name="TextBox 39"/>
          <p:cNvSpPr txBox="1"/>
          <p:nvPr/>
        </p:nvSpPr>
        <p:spPr>
          <a:xfrm>
            <a:off x="10349846" y="2914640"/>
            <a:ext cx="1497590" cy="646331"/>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Windows</a:t>
            </a:r>
            <a:br>
              <a:rPr lang="en-US" dirty="0" smtClean="0">
                <a:solidFill>
                  <a:prstClr val="white"/>
                </a:solidFill>
                <a:cs typeface="Segoe UI" panose="020B0502040204020203" pitchFamily="34" charset="0"/>
              </a:rPr>
            </a:br>
            <a:r>
              <a:rPr lang="en-US" dirty="0" smtClean="0">
                <a:solidFill>
                  <a:prstClr val="white"/>
                </a:solidFill>
                <a:cs typeface="Segoe UI" panose="020B0502040204020203" pitchFamily="34" charset="0"/>
              </a:rPr>
              <a:t>Server/Azure</a:t>
            </a:r>
            <a:endParaRPr lang="en-US" dirty="0">
              <a:solidFill>
                <a:prstClr val="white"/>
              </a:solidFill>
              <a:cs typeface="Segoe UI" panose="020B0502040204020203" pitchFamily="34" charset="0"/>
            </a:endParaRPr>
          </a:p>
        </p:txBody>
      </p:sp>
      <p:sp>
        <p:nvSpPr>
          <p:cNvPr id="41" name="TextBox 40"/>
          <p:cNvSpPr txBox="1"/>
          <p:nvPr/>
        </p:nvSpPr>
        <p:spPr>
          <a:xfrm>
            <a:off x="10715670" y="3688653"/>
            <a:ext cx="827341" cy="646331"/>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SQL</a:t>
            </a:r>
            <a:br>
              <a:rPr lang="en-US" dirty="0" smtClean="0">
                <a:solidFill>
                  <a:prstClr val="white"/>
                </a:solidFill>
                <a:cs typeface="Segoe UI" panose="020B0502040204020203" pitchFamily="34" charset="0"/>
              </a:rPr>
            </a:br>
            <a:r>
              <a:rPr lang="en-US" dirty="0" smtClean="0">
                <a:solidFill>
                  <a:prstClr val="white"/>
                </a:solidFill>
                <a:cs typeface="Segoe UI" panose="020B0502040204020203" pitchFamily="34" charset="0"/>
              </a:rPr>
              <a:t>Server</a:t>
            </a:r>
            <a:endParaRPr lang="en-US" dirty="0">
              <a:solidFill>
                <a:prstClr val="white"/>
              </a:solidFill>
              <a:cs typeface="Segoe UI" panose="020B0502040204020203" pitchFamily="34" charset="0"/>
            </a:endParaRPr>
          </a:p>
        </p:txBody>
      </p:sp>
      <p:sp>
        <p:nvSpPr>
          <p:cNvPr id="51" name="TextBox 50"/>
          <p:cNvSpPr txBox="1"/>
          <p:nvPr/>
        </p:nvSpPr>
        <p:spPr>
          <a:xfrm>
            <a:off x="10613012" y="4612477"/>
            <a:ext cx="1032655" cy="369332"/>
          </a:xfrm>
          <a:prstGeom prst="rect">
            <a:avLst/>
          </a:prstGeom>
          <a:noFill/>
        </p:spPr>
        <p:txBody>
          <a:bodyPr wrap="none" rtlCol="0">
            <a:spAutoFit/>
          </a:bodyPr>
          <a:lstStyle/>
          <a:p>
            <a:pPr algn="ctr"/>
            <a:r>
              <a:rPr lang="en-US" dirty="0" smtClean="0">
                <a:solidFill>
                  <a:prstClr val="white"/>
                </a:solidFill>
                <a:cs typeface="Segoe UI" panose="020B0502040204020203" pitchFamily="34" charset="0"/>
              </a:rPr>
              <a:t>Hyper-V</a:t>
            </a:r>
            <a:endParaRPr lang="en-US" dirty="0">
              <a:solidFill>
                <a:prstClr val="white"/>
              </a:solidFill>
              <a:cs typeface="Segoe UI" panose="020B0502040204020203" pitchFamily="34" charset="0"/>
            </a:endParaRPr>
          </a:p>
        </p:txBody>
      </p:sp>
      <p:sp>
        <p:nvSpPr>
          <p:cNvPr id="143" name="Right Arrow 142"/>
          <p:cNvSpPr/>
          <p:nvPr/>
        </p:nvSpPr>
        <p:spPr>
          <a:xfrm>
            <a:off x="3867723" y="1700402"/>
            <a:ext cx="2476522" cy="4384648"/>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Left Arrow 143"/>
          <p:cNvSpPr/>
          <p:nvPr/>
        </p:nvSpPr>
        <p:spPr>
          <a:xfrm>
            <a:off x="6488437" y="1693064"/>
            <a:ext cx="2476522" cy="4384648"/>
          </a:xfrm>
          <a:prstGeom prst="leftArrow">
            <a:avLst/>
          </a:prstGeom>
          <a:solidFill>
            <a:srgbClr val="70AD47">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40329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radius="28"/>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02889" y="650930"/>
            <a:ext cx="12431488" cy="5871486"/>
          </a:xfrm>
          <a:prstGeom prst="rect">
            <a:avLst/>
          </a:prstGeom>
        </p:spPr>
      </p:pic>
      <p:sp>
        <p:nvSpPr>
          <p:cNvPr id="2" name="Title 1"/>
          <p:cNvSpPr>
            <a:spLocks noGrp="1"/>
          </p:cNvSpPr>
          <p:nvPr>
            <p:ph type="title"/>
          </p:nvPr>
        </p:nvSpPr>
        <p:spPr/>
        <p:txBody>
          <a:bodyPr/>
          <a:lstStyle/>
          <a:p>
            <a:r>
              <a:rPr lang="en-US" dirty="0" smtClean="0"/>
              <a:t>Why Cloud? Higher Scale, Lower Risk.</a:t>
            </a:r>
            <a:endParaRPr lang="en-US" dirty="0"/>
          </a:p>
        </p:txBody>
      </p:sp>
      <p:sp>
        <p:nvSpPr>
          <p:cNvPr id="3" name="Content Placeholder 2"/>
          <p:cNvSpPr>
            <a:spLocks noGrp="1"/>
          </p:cNvSpPr>
          <p:nvPr>
            <p:ph idx="1"/>
          </p:nvPr>
        </p:nvSpPr>
        <p:spPr>
          <a:xfrm>
            <a:off x="609600" y="1600201"/>
            <a:ext cx="10972800" cy="4753707"/>
          </a:xfrm>
        </p:spPr>
        <p:txBody>
          <a:bodyPr>
            <a:normAutofit lnSpcReduction="10000"/>
          </a:bodyPr>
          <a:lstStyle/>
          <a:p>
            <a:r>
              <a:rPr lang="en-US" dirty="0" smtClean="0"/>
              <a:t>Example</a:t>
            </a:r>
            <a:endParaRPr lang="en-US" dirty="0"/>
          </a:p>
          <a:p>
            <a:pPr lvl="1"/>
            <a:r>
              <a:rPr lang="en-US" dirty="0" smtClean="0"/>
              <a:t>2 Million Concurrent Device Goal</a:t>
            </a:r>
          </a:p>
          <a:p>
            <a:pPr lvl="2"/>
            <a:r>
              <a:rPr lang="en-US" dirty="0" smtClean="0"/>
              <a:t>(High Density) 80,000 Concurrent Connections Per Node</a:t>
            </a:r>
          </a:p>
          <a:p>
            <a:pPr lvl="3"/>
            <a:r>
              <a:rPr lang="en-US" dirty="0" smtClean="0"/>
              <a:t>80,000 * 128KB TCP Buffer, SSL State, Aggregation = ~10GB RAM Footprint</a:t>
            </a:r>
          </a:p>
          <a:p>
            <a:pPr lvl="2"/>
            <a:r>
              <a:rPr lang="en-US" dirty="0" smtClean="0"/>
              <a:t>25 Front-End Nodes + 3 Failover Capacity Reserve</a:t>
            </a:r>
          </a:p>
          <a:p>
            <a:pPr lvl="2"/>
            <a:r>
              <a:rPr lang="en-US" dirty="0" smtClean="0"/>
              <a:t>10+ Back-End Nodes for Data Offloading</a:t>
            </a:r>
          </a:p>
          <a:p>
            <a:pPr lvl="2"/>
            <a:r>
              <a:rPr lang="en-US" dirty="0" smtClean="0"/>
              <a:t>Database and Analysis Capacity?</a:t>
            </a:r>
          </a:p>
          <a:p>
            <a:pPr lvl="2"/>
            <a:r>
              <a:rPr lang="en-US" dirty="0" smtClean="0"/>
              <a:t>Disaster Recovery Standby Reserve </a:t>
            </a:r>
          </a:p>
          <a:p>
            <a:r>
              <a:rPr lang="en-US" dirty="0" smtClean="0"/>
              <a:t>Scale-Ramp? Traffic Volume? Geo-Distribution?</a:t>
            </a:r>
          </a:p>
          <a:p>
            <a:r>
              <a:rPr lang="en-US" dirty="0" smtClean="0"/>
              <a:t>Product Success?</a:t>
            </a:r>
          </a:p>
        </p:txBody>
      </p:sp>
    </p:spTree>
    <p:extLst>
      <p:ext uri="{BB962C8B-B14F-4D97-AF65-F5344CB8AC3E}">
        <p14:creationId xmlns:p14="http://schemas.microsoft.com/office/powerpoint/2010/main" val="767635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15" dirty="0" smtClean="0"/>
              <a:t>Public and Private Cloud Economics</a:t>
            </a:r>
            <a:endParaRPr lang="en-US" sz="4415" dirty="0"/>
          </a:p>
        </p:txBody>
      </p:sp>
      <p:grpSp>
        <p:nvGrpSpPr>
          <p:cNvPr id="4" name="Group 3"/>
          <p:cNvGrpSpPr/>
          <p:nvPr/>
        </p:nvGrpSpPr>
        <p:grpSpPr>
          <a:xfrm>
            <a:off x="770601" y="1205586"/>
            <a:ext cx="10648482" cy="5338699"/>
            <a:chOff x="2118773" y="2139043"/>
            <a:chExt cx="8000362" cy="4011044"/>
          </a:xfrm>
        </p:grpSpPr>
        <p:sp>
          <p:nvSpPr>
            <p:cNvPr id="16" name="Rectangle 15"/>
            <p:cNvSpPr/>
            <p:nvPr/>
          </p:nvSpPr>
          <p:spPr bwMode="auto">
            <a:xfrm>
              <a:off x="3168948" y="2301270"/>
              <a:ext cx="6525753" cy="3239450"/>
            </a:xfrm>
            <a:prstGeom prst="rect">
              <a:avLst/>
            </a:prstGeom>
            <a:gradFill rotWithShape="1">
              <a:gsLst>
                <a:gs pos="0">
                  <a:schemeClr val="tx1">
                    <a:lumMod val="51000"/>
                    <a:alpha val="14000"/>
                  </a:schemeClr>
                </a:gs>
                <a:gs pos="50000">
                  <a:schemeClr val="tx1">
                    <a:lumMod val="85000"/>
                    <a:alpha val="15000"/>
                  </a:schemeClr>
                </a:gs>
                <a:gs pos="70000">
                  <a:schemeClr val="tx1">
                    <a:lumMod val="85000"/>
                    <a:alpha val="1000"/>
                  </a:schemeClr>
                </a:gs>
                <a:gs pos="100000">
                  <a:schemeClr val="tx1">
                    <a:lumMod val="96000"/>
                    <a:alpha val="0"/>
                  </a:schemeClr>
                </a:gs>
              </a:gsLst>
              <a:lin ang="16200000" scaled="0"/>
            </a:gradFill>
            <a:ln>
              <a:noFill/>
              <a:headEnd type="none" w="med" len="med"/>
              <a:tailEnd type="none" w="med" len="med"/>
            </a:ln>
            <a:effectLst>
              <a:outerShdw blurRad="63500" dist="38100" dir="5400000" rotWithShape="0">
                <a:srgbClr val="000000">
                  <a:alpha val="45000"/>
                </a:srgbClr>
              </a:outerShdw>
            </a:effectLst>
          </p:spPr>
          <p:txBody>
            <a:bodyPr vert="horz" wrap="square" lIns="91437" tIns="45719" rIns="91437" bIns="45719" numCol="1" rtlCol="0" anchor="ctr" anchorCtr="0" compatLnSpc="1">
              <a:prstTxWarp prst="textNoShape">
                <a:avLst/>
              </a:prstTxWarp>
            </a:bodyPr>
            <a:lstStyle/>
            <a:p>
              <a:pPr algn="ctr" defTabSz="914058" fontAlgn="base">
                <a:spcBef>
                  <a:spcPct val="0"/>
                </a:spcBef>
                <a:spcAft>
                  <a:spcPct val="0"/>
                </a:spcAft>
              </a:pPr>
              <a:endParaRPr lang="en-US" sz="2333" kern="0" dirty="0">
                <a:solidFill>
                  <a:prstClr val="black"/>
                </a:solidFill>
                <a:effectLst>
                  <a:outerShdw blurRad="38100" dist="38100" dir="2700000" algn="tl">
                    <a:srgbClr val="000000">
                      <a:alpha val="43137"/>
                    </a:srgbClr>
                  </a:outerShdw>
                </a:effectLst>
                <a:latin typeface="Segoe UI Light"/>
              </a:endParaRPr>
            </a:p>
          </p:txBody>
        </p:sp>
        <p:grpSp>
          <p:nvGrpSpPr>
            <p:cNvPr id="17" name="Group 16"/>
            <p:cNvGrpSpPr/>
            <p:nvPr/>
          </p:nvGrpSpPr>
          <p:grpSpPr>
            <a:xfrm>
              <a:off x="3168949" y="4217915"/>
              <a:ext cx="6525752" cy="1184291"/>
              <a:chOff x="3153010" y="3553843"/>
              <a:chExt cx="6524978" cy="1184459"/>
            </a:xfrm>
          </p:grpSpPr>
          <p:cxnSp>
            <p:nvCxnSpPr>
              <p:cNvPr id="18" name="Straight Connector 17"/>
              <p:cNvCxnSpPr/>
              <p:nvPr/>
            </p:nvCxnSpPr>
            <p:spPr>
              <a:xfrm>
                <a:off x="3153010" y="4738302"/>
                <a:ext cx="6524978" cy="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a:xfrm>
                <a:off x="7476980" y="3553843"/>
                <a:ext cx="1785817" cy="508834"/>
              </a:xfrm>
              <a:prstGeom prst="wedgeRectCallout">
                <a:avLst>
                  <a:gd name="adj1" fmla="val 41213"/>
                  <a:gd name="adj2" fmla="val 169726"/>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17" dirty="0">
                    <a:solidFill>
                      <a:srgbClr val="FFFFFF"/>
                    </a:solidFill>
                    <a:latin typeface="Segoe UI Light"/>
                  </a:rPr>
                  <a:t>Public cloud steady state pricing</a:t>
                </a:r>
              </a:p>
            </p:txBody>
          </p:sp>
        </p:gr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773" y="2139043"/>
              <a:ext cx="8000362" cy="401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3737834" y="2409211"/>
              <a:ext cx="2563961" cy="2992994"/>
              <a:chOff x="3721828" y="1933364"/>
              <a:chExt cx="2563657" cy="2993418"/>
            </a:xfrm>
          </p:grpSpPr>
          <p:sp>
            <p:nvSpPr>
              <p:cNvPr id="22" name="Rectangular Callout 21"/>
              <p:cNvSpPr/>
              <p:nvPr/>
            </p:nvSpPr>
            <p:spPr>
              <a:xfrm>
                <a:off x="4429115" y="1933364"/>
                <a:ext cx="1856370" cy="636086"/>
              </a:xfrm>
              <a:prstGeom prst="wedgeRectCallout">
                <a:avLst>
                  <a:gd name="adj1" fmla="val -72060"/>
                  <a:gd name="adj2" fmla="val 120923"/>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17" dirty="0">
                    <a:solidFill>
                      <a:srgbClr val="FFFFFF"/>
                    </a:solidFill>
                    <a:latin typeface="Segoe UI Light"/>
                  </a:rPr>
                  <a:t> SMB: </a:t>
                </a:r>
                <a:r>
                  <a:rPr lang="en-US" sz="1417" b="1" dirty="0">
                    <a:solidFill>
                      <a:srgbClr val="FFFFFF"/>
                    </a:solidFill>
                    <a:latin typeface="Segoe UI Light"/>
                  </a:rPr>
                  <a:t>&gt;25x </a:t>
                </a:r>
                <a:r>
                  <a:rPr lang="en-US" sz="1417" dirty="0">
                    <a:solidFill>
                      <a:srgbClr val="FFFFFF"/>
                    </a:solidFill>
                    <a:latin typeface="Segoe UI Light"/>
                  </a:rPr>
                  <a:t>public cloud benefit</a:t>
                </a:r>
              </a:p>
            </p:txBody>
          </p:sp>
          <p:pic>
            <p:nvPicPr>
              <p:cNvPr id="23" name="Picture 2" descr="C:\Users\tobrien\Pictures\DVD_Art_Sept-2-2010\Artwork_Imagery\Shapes\Arrows\White Collection 25 percent opaque - soft shadow\double headed arrow 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V="1">
                <a:off x="2839560" y="3745783"/>
                <a:ext cx="2063267" cy="298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5156870" y="3213449"/>
              <a:ext cx="2485935" cy="2146914"/>
              <a:chOff x="5140695" y="2737716"/>
              <a:chExt cx="2485640" cy="2147218"/>
            </a:xfrm>
          </p:grpSpPr>
          <p:sp>
            <p:nvSpPr>
              <p:cNvPr id="25" name="Rectangular Callout 24"/>
              <p:cNvSpPr/>
              <p:nvPr/>
            </p:nvSpPr>
            <p:spPr>
              <a:xfrm>
                <a:off x="5578195" y="2737716"/>
                <a:ext cx="2048140" cy="636086"/>
              </a:xfrm>
              <a:prstGeom prst="wedgeRectCallout">
                <a:avLst>
                  <a:gd name="adj1" fmla="val -61913"/>
                  <a:gd name="adj2" fmla="val 174400"/>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17" dirty="0">
                    <a:solidFill>
                      <a:srgbClr val="FFFFFF"/>
                    </a:solidFill>
                    <a:latin typeface="Segoe UI Light"/>
                  </a:rPr>
                  <a:t>Enterprise:  </a:t>
                </a:r>
                <a:r>
                  <a:rPr lang="en-US" sz="1417" b="1" dirty="0">
                    <a:solidFill>
                      <a:srgbClr val="FFFFFF"/>
                    </a:solidFill>
                    <a:latin typeface="Segoe UI Light"/>
                  </a:rPr>
                  <a:t>~10x </a:t>
                </a:r>
                <a:r>
                  <a:rPr lang="en-US" sz="1417" dirty="0">
                    <a:solidFill>
                      <a:srgbClr val="FFFFFF"/>
                    </a:solidFill>
                    <a:latin typeface="Segoe UI Light"/>
                  </a:rPr>
                  <a:t>public cloud benefit</a:t>
                </a:r>
              </a:p>
            </p:txBody>
          </p:sp>
          <p:pic>
            <p:nvPicPr>
              <p:cNvPr id="26" name="Picture 3" descr="C:\Users\tobrien\Pictures\DVD_Art_Sept-2-2010\Artwork_Imagery\Shapes\Arrows\White Collection 25 percent opaque - soft shadow\double headed arrow 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947193" y="4371393"/>
                <a:ext cx="707043" cy="32004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1203035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85000">
              <a:schemeClr val="accent1">
                <a:lumMod val="20000"/>
                <a:lumOff val="8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6225" y="59125"/>
            <a:ext cx="10515600" cy="1325563"/>
          </a:xfrm>
        </p:spPr>
        <p:txBody>
          <a:bodyPr/>
          <a:lstStyle/>
          <a:p>
            <a:r>
              <a:rPr lang="de-DE" dirty="0" smtClean="0">
                <a:latin typeface="+mn-lt"/>
              </a:rPr>
              <a:t>Global </a:t>
            </a:r>
            <a:r>
              <a:rPr lang="de-DE" dirty="0" err="1" smtClean="0">
                <a:latin typeface="+mn-lt"/>
              </a:rPr>
              <a:t>Footprint</a:t>
            </a:r>
            <a:endParaRPr lang="de-DE" dirty="0">
              <a:latin typeface="+mn-lt"/>
            </a:endParaRPr>
          </a:p>
        </p:txBody>
      </p:sp>
      <p:cxnSp>
        <p:nvCxnSpPr>
          <p:cNvPr id="3" name="Straight Connector 2"/>
          <p:cNvCxnSpPr>
            <a:stCxn id="81" idx="6"/>
            <a:endCxn id="82" idx="1"/>
          </p:cNvCxnSpPr>
          <p:nvPr/>
        </p:nvCxnSpPr>
        <p:spPr>
          <a:xfrm flipV="1">
            <a:off x="9747008" y="3302142"/>
            <a:ext cx="537456" cy="12354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57" y="1880918"/>
            <a:ext cx="10056974" cy="4749985"/>
          </a:xfrm>
          <a:prstGeom prst="rect">
            <a:avLst/>
          </a:prstGeom>
        </p:spPr>
      </p:pic>
      <p:sp>
        <p:nvSpPr>
          <p:cNvPr id="5" name="TextBox 9"/>
          <p:cNvSpPr txBox="1">
            <a:spLocks noChangeArrowheads="1"/>
          </p:cNvSpPr>
          <p:nvPr/>
        </p:nvSpPr>
        <p:spPr bwMode="auto">
          <a:xfrm>
            <a:off x="729907" y="1471581"/>
            <a:ext cx="4680395" cy="393640"/>
          </a:xfrm>
          <a:prstGeom prst="rect">
            <a:avLst/>
          </a:prstGeom>
          <a:noFill/>
          <a:ln w="9525">
            <a:noFill/>
            <a:miter lim="800000"/>
            <a:headEnd/>
            <a:tailEnd/>
          </a:ln>
        </p:spPr>
        <p:txBody>
          <a:bodyPr wrap="square" lIns="91020" tIns="45512" rIns="91020" bIns="45512">
            <a:spAutoFit/>
          </a:bodyPr>
          <a:lstStyle/>
          <a:p>
            <a:pPr algn="ctr" eaLnBrk="0" hangingPunct="0"/>
            <a:r>
              <a:rPr lang="de-DE" sz="1961" dirty="0" smtClean="0">
                <a:solidFill>
                  <a:prstClr val="black">
                    <a:alpha val="99000"/>
                  </a:prstClr>
                </a:solidFill>
              </a:rPr>
              <a:t>North </a:t>
            </a:r>
            <a:r>
              <a:rPr lang="de-DE" sz="1961" dirty="0" err="1" smtClean="0">
                <a:solidFill>
                  <a:prstClr val="black">
                    <a:alpha val="99000"/>
                  </a:prstClr>
                </a:solidFill>
              </a:rPr>
              <a:t>America</a:t>
            </a:r>
            <a:endParaRPr lang="de-DE" sz="1961" dirty="0">
              <a:solidFill>
                <a:prstClr val="black">
                  <a:alpha val="99000"/>
                </a:prstClr>
              </a:solidFill>
            </a:endParaRPr>
          </a:p>
        </p:txBody>
      </p:sp>
      <p:sp>
        <p:nvSpPr>
          <p:cNvPr id="6" name="TextBox 9"/>
          <p:cNvSpPr txBox="1">
            <a:spLocks noChangeArrowheads="1"/>
          </p:cNvSpPr>
          <p:nvPr/>
        </p:nvSpPr>
        <p:spPr bwMode="auto">
          <a:xfrm>
            <a:off x="4943652" y="1480824"/>
            <a:ext cx="2599958" cy="393640"/>
          </a:xfrm>
          <a:prstGeom prst="rect">
            <a:avLst/>
          </a:prstGeom>
          <a:noFill/>
          <a:ln w="9525">
            <a:noFill/>
            <a:miter lim="800000"/>
            <a:headEnd/>
            <a:tailEnd/>
          </a:ln>
        </p:spPr>
        <p:txBody>
          <a:bodyPr wrap="square" lIns="91020" tIns="45512" rIns="91020" bIns="45512">
            <a:spAutoFit/>
          </a:bodyPr>
          <a:lstStyle/>
          <a:p>
            <a:pPr algn="ctr" eaLnBrk="0" hangingPunct="0"/>
            <a:r>
              <a:rPr lang="de-DE" sz="1961" dirty="0" smtClean="0">
                <a:solidFill>
                  <a:prstClr val="black">
                    <a:alpha val="99000"/>
                  </a:prstClr>
                </a:solidFill>
              </a:rPr>
              <a:t>Europe</a:t>
            </a:r>
            <a:endParaRPr lang="de-DE" sz="1961" dirty="0">
              <a:solidFill>
                <a:prstClr val="black">
                  <a:alpha val="99000"/>
                </a:prstClr>
              </a:solidFill>
            </a:endParaRPr>
          </a:p>
        </p:txBody>
      </p:sp>
      <p:sp>
        <p:nvSpPr>
          <p:cNvPr id="7" name="TextBox 9"/>
          <p:cNvSpPr txBox="1">
            <a:spLocks noChangeArrowheads="1"/>
          </p:cNvSpPr>
          <p:nvPr/>
        </p:nvSpPr>
        <p:spPr bwMode="auto">
          <a:xfrm>
            <a:off x="8247397" y="1480824"/>
            <a:ext cx="2572334" cy="393640"/>
          </a:xfrm>
          <a:prstGeom prst="rect">
            <a:avLst/>
          </a:prstGeom>
          <a:noFill/>
          <a:ln w="9525">
            <a:noFill/>
            <a:miter lim="800000"/>
            <a:headEnd/>
            <a:tailEnd/>
          </a:ln>
        </p:spPr>
        <p:txBody>
          <a:bodyPr wrap="square" lIns="91020" tIns="45512" rIns="91020" bIns="45512">
            <a:spAutoFit/>
          </a:bodyPr>
          <a:lstStyle/>
          <a:p>
            <a:pPr algn="ctr" eaLnBrk="0" hangingPunct="0"/>
            <a:r>
              <a:rPr lang="de-DE" sz="1961" dirty="0" err="1" smtClean="0">
                <a:solidFill>
                  <a:prstClr val="black">
                    <a:alpha val="99000"/>
                  </a:prstClr>
                </a:solidFill>
              </a:rPr>
              <a:t>Asia</a:t>
            </a:r>
            <a:r>
              <a:rPr lang="de-DE" sz="1961" dirty="0" smtClean="0">
                <a:solidFill>
                  <a:prstClr val="black">
                    <a:alpha val="99000"/>
                  </a:prstClr>
                </a:solidFill>
              </a:rPr>
              <a:t>/Pacific</a:t>
            </a:r>
            <a:endParaRPr lang="de-DE" sz="1961" dirty="0">
              <a:solidFill>
                <a:prstClr val="black">
                  <a:alpha val="99000"/>
                </a:prstClr>
              </a:solidFill>
            </a:endParaRPr>
          </a:p>
        </p:txBody>
      </p:sp>
      <p:cxnSp>
        <p:nvCxnSpPr>
          <p:cNvPr id="8" name="Straight Connector 7"/>
          <p:cNvCxnSpPr>
            <a:endCxn id="38" idx="1"/>
          </p:cNvCxnSpPr>
          <p:nvPr/>
        </p:nvCxnSpPr>
        <p:spPr>
          <a:xfrm>
            <a:off x="2826127" y="3569509"/>
            <a:ext cx="786548" cy="44492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2614" y="2742194"/>
            <a:ext cx="917600" cy="361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13"/>
          <p:cNvSpPr txBox="1">
            <a:spLocks noChangeArrowheads="1"/>
          </p:cNvSpPr>
          <p:nvPr/>
        </p:nvSpPr>
        <p:spPr bwMode="auto">
          <a:xfrm>
            <a:off x="1991606" y="2247164"/>
            <a:ext cx="1440526"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N. Central </a:t>
            </a:r>
            <a:br>
              <a:rPr lang="de-DE" sz="1100" dirty="0" smtClean="0">
                <a:solidFill>
                  <a:prstClr val="white">
                    <a:alpha val="99000"/>
                  </a:prstClr>
                </a:solidFill>
              </a:rPr>
            </a:br>
            <a:r>
              <a:rPr lang="de-DE" sz="1100" dirty="0" smtClean="0">
                <a:solidFill>
                  <a:prstClr val="white">
                    <a:alpha val="99000"/>
                  </a:prstClr>
                </a:solidFill>
              </a:rPr>
              <a:t>– U.S. Sub-region</a:t>
            </a:r>
            <a:endParaRPr lang="de-DE" sz="1100" dirty="0">
              <a:solidFill>
                <a:prstClr val="white">
                  <a:alpha val="99000"/>
                </a:prstClr>
              </a:solidFill>
            </a:endParaRPr>
          </a:p>
        </p:txBody>
      </p:sp>
      <p:sp>
        <p:nvSpPr>
          <p:cNvPr id="11" name="TextBox 13"/>
          <p:cNvSpPr txBox="1">
            <a:spLocks noChangeArrowheads="1"/>
          </p:cNvSpPr>
          <p:nvPr/>
        </p:nvSpPr>
        <p:spPr bwMode="auto">
          <a:xfrm>
            <a:off x="9549737" y="4209739"/>
            <a:ext cx="1102088"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SE </a:t>
            </a:r>
            <a:r>
              <a:rPr lang="de-DE" sz="1100" dirty="0" err="1" smtClean="0">
                <a:solidFill>
                  <a:prstClr val="white">
                    <a:alpha val="99000"/>
                  </a:prstClr>
                </a:solidFill>
              </a:rPr>
              <a:t>Asia</a:t>
            </a:r>
            <a:endParaRPr lang="de-DE" sz="1100" dirty="0" smtClean="0">
              <a:solidFill>
                <a:prstClr val="white">
                  <a:alpha val="99000"/>
                </a:prstClr>
              </a:solidFill>
            </a:endParaRPr>
          </a:p>
          <a:p>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12" name="Straight Connector 11"/>
          <p:cNvCxnSpPr>
            <a:stCxn id="67" idx="6"/>
            <a:endCxn id="11" idx="1"/>
          </p:cNvCxnSpPr>
          <p:nvPr/>
        </p:nvCxnSpPr>
        <p:spPr>
          <a:xfrm flipV="1">
            <a:off x="9023530" y="4428347"/>
            <a:ext cx="526206" cy="106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3"/>
          <p:cNvSpPr txBox="1">
            <a:spLocks noChangeArrowheads="1"/>
          </p:cNvSpPr>
          <p:nvPr/>
        </p:nvSpPr>
        <p:spPr bwMode="auto">
          <a:xfrm>
            <a:off x="7583683" y="3852017"/>
            <a:ext cx="1111921"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E. </a:t>
            </a:r>
            <a:r>
              <a:rPr lang="de-DE" sz="1100" dirty="0" err="1" smtClean="0">
                <a:solidFill>
                  <a:prstClr val="white">
                    <a:alpha val="99000"/>
                  </a:prstClr>
                </a:solidFill>
              </a:rPr>
              <a:t>Asia</a:t>
            </a:r>
            <a:r>
              <a:rPr lang="de-DE" sz="1100" dirty="0" smtClean="0">
                <a:solidFill>
                  <a:prstClr val="white">
                    <a:alpha val="99000"/>
                  </a:prstClr>
                </a:solidFill>
              </a:rPr>
              <a:t/>
            </a:r>
            <a:br>
              <a:rPr lang="de-DE" sz="1100" dirty="0" smtClean="0">
                <a:solidFill>
                  <a:prstClr val="white">
                    <a:alpha val="99000"/>
                  </a:prstClr>
                </a:solidFill>
              </a:rPr>
            </a:br>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14" name="Straight Connector 13"/>
          <p:cNvCxnSpPr>
            <a:stCxn id="64" idx="41"/>
            <a:endCxn id="13" idx="3"/>
          </p:cNvCxnSpPr>
          <p:nvPr/>
        </p:nvCxnSpPr>
        <p:spPr>
          <a:xfrm flipH="1">
            <a:off x="8695604" y="3955707"/>
            <a:ext cx="484617" cy="1149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bwMode="auto">
          <a:xfrm>
            <a:off x="2546026" y="2931155"/>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17" name="Isosceles Triangle 16"/>
          <p:cNvSpPr/>
          <p:nvPr/>
        </p:nvSpPr>
        <p:spPr bwMode="auto">
          <a:xfrm>
            <a:off x="2317460" y="3073236"/>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18" name="Isosceles Triangle 17"/>
          <p:cNvSpPr/>
          <p:nvPr/>
        </p:nvSpPr>
        <p:spPr bwMode="auto">
          <a:xfrm>
            <a:off x="2224899" y="3301691"/>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19" name="Isosceles Triangle 18"/>
          <p:cNvSpPr/>
          <p:nvPr/>
        </p:nvSpPr>
        <p:spPr bwMode="auto">
          <a:xfrm>
            <a:off x="3257807" y="3286649"/>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0" name="Isosceles Triangle 19"/>
          <p:cNvSpPr/>
          <p:nvPr/>
        </p:nvSpPr>
        <p:spPr bwMode="auto">
          <a:xfrm>
            <a:off x="3079351" y="3464479"/>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1" name="Isosceles Triangle 20"/>
          <p:cNvSpPr/>
          <p:nvPr/>
        </p:nvSpPr>
        <p:spPr bwMode="auto">
          <a:xfrm>
            <a:off x="1941676" y="3139685"/>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2" name="Isosceles Triangle 21"/>
          <p:cNvSpPr/>
          <p:nvPr/>
        </p:nvSpPr>
        <p:spPr bwMode="auto">
          <a:xfrm>
            <a:off x="1961701" y="3355744"/>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3" name="Isosceles Triangle 22"/>
          <p:cNvSpPr/>
          <p:nvPr/>
        </p:nvSpPr>
        <p:spPr bwMode="auto">
          <a:xfrm>
            <a:off x="2056148" y="2854965"/>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15" name="Isosceles Triangle 14"/>
          <p:cNvSpPr/>
          <p:nvPr/>
        </p:nvSpPr>
        <p:spPr bwMode="auto">
          <a:xfrm>
            <a:off x="4049691" y="5587806"/>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4" name="Isosceles Triangle 23"/>
          <p:cNvSpPr/>
          <p:nvPr/>
        </p:nvSpPr>
        <p:spPr bwMode="auto">
          <a:xfrm>
            <a:off x="6181992" y="2898364"/>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5" name="Isosceles Triangle 24"/>
          <p:cNvSpPr/>
          <p:nvPr/>
        </p:nvSpPr>
        <p:spPr bwMode="auto">
          <a:xfrm>
            <a:off x="6014157" y="2764863"/>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6" name="Isosceles Triangle 25"/>
          <p:cNvSpPr/>
          <p:nvPr/>
        </p:nvSpPr>
        <p:spPr bwMode="auto">
          <a:xfrm>
            <a:off x="6019813" y="2941018"/>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7" name="Isosceles Triangle 26"/>
          <p:cNvSpPr/>
          <p:nvPr/>
        </p:nvSpPr>
        <p:spPr bwMode="auto">
          <a:xfrm>
            <a:off x="5847277" y="2797654"/>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8" name="Isosceles Triangle 27"/>
          <p:cNvSpPr/>
          <p:nvPr/>
        </p:nvSpPr>
        <p:spPr bwMode="auto">
          <a:xfrm>
            <a:off x="6139449" y="2685719"/>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29" name="Isosceles Triangle 28"/>
          <p:cNvSpPr/>
          <p:nvPr/>
        </p:nvSpPr>
        <p:spPr bwMode="auto">
          <a:xfrm>
            <a:off x="5595356" y="3057701"/>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30" name="Isosceles Triangle 29"/>
          <p:cNvSpPr/>
          <p:nvPr/>
        </p:nvSpPr>
        <p:spPr bwMode="auto">
          <a:xfrm>
            <a:off x="10241136" y="5597776"/>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31" name="Isosceles Triangle 30"/>
          <p:cNvSpPr/>
          <p:nvPr/>
        </p:nvSpPr>
        <p:spPr bwMode="auto">
          <a:xfrm>
            <a:off x="9638698" y="3437807"/>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32" name="Isosceles Triangle 31"/>
          <p:cNvSpPr/>
          <p:nvPr/>
        </p:nvSpPr>
        <p:spPr bwMode="auto">
          <a:xfrm>
            <a:off x="9250675" y="3474343"/>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33" name="Isosceles Triangle 32"/>
          <p:cNvSpPr/>
          <p:nvPr/>
        </p:nvSpPr>
        <p:spPr bwMode="auto">
          <a:xfrm>
            <a:off x="9034637" y="4540991"/>
            <a:ext cx="185122" cy="185169"/>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34" name="TextBox 13"/>
          <p:cNvSpPr txBox="1">
            <a:spLocks noChangeArrowheads="1"/>
          </p:cNvSpPr>
          <p:nvPr/>
        </p:nvSpPr>
        <p:spPr bwMode="auto">
          <a:xfrm>
            <a:off x="6106719" y="2112323"/>
            <a:ext cx="967442" cy="43046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N. Europe </a:t>
            </a:r>
          </a:p>
          <a:p>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35" name="Straight Connector 34"/>
          <p:cNvCxnSpPr>
            <a:endCxn id="34" idx="1"/>
          </p:cNvCxnSpPr>
          <p:nvPr/>
        </p:nvCxnSpPr>
        <p:spPr>
          <a:xfrm flipV="1">
            <a:off x="5498078" y="2327557"/>
            <a:ext cx="608641" cy="34224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13"/>
          <p:cNvSpPr txBox="1">
            <a:spLocks noChangeArrowheads="1"/>
          </p:cNvSpPr>
          <p:nvPr/>
        </p:nvSpPr>
        <p:spPr bwMode="auto">
          <a:xfrm>
            <a:off x="6850215" y="2662962"/>
            <a:ext cx="967442"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W. Europe</a:t>
            </a:r>
          </a:p>
          <a:p>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37" name="Straight Connector 36"/>
          <p:cNvCxnSpPr/>
          <p:nvPr/>
        </p:nvCxnSpPr>
        <p:spPr>
          <a:xfrm>
            <a:off x="2602158" y="2677705"/>
            <a:ext cx="320328" cy="46198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13"/>
          <p:cNvSpPr txBox="1">
            <a:spLocks noChangeArrowheads="1"/>
          </p:cNvSpPr>
          <p:nvPr/>
        </p:nvSpPr>
        <p:spPr bwMode="auto">
          <a:xfrm>
            <a:off x="3612675" y="3795828"/>
            <a:ext cx="1436483"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S. Central </a:t>
            </a:r>
            <a:br>
              <a:rPr lang="de-DE" sz="1100" dirty="0" smtClean="0">
                <a:solidFill>
                  <a:prstClr val="white">
                    <a:alpha val="99000"/>
                  </a:prstClr>
                </a:solidFill>
              </a:rPr>
            </a:br>
            <a:r>
              <a:rPr lang="de-DE" sz="1100" dirty="0" smtClean="0">
                <a:solidFill>
                  <a:prstClr val="white">
                    <a:alpha val="99000"/>
                  </a:prstClr>
                </a:solidFill>
              </a:rPr>
              <a:t>– U.S. Sub-region</a:t>
            </a:r>
            <a:endParaRPr lang="de-DE" sz="1100" dirty="0">
              <a:solidFill>
                <a:prstClr val="white">
                  <a:alpha val="99000"/>
                </a:prstClr>
              </a:solidFill>
            </a:endParaRPr>
          </a:p>
        </p:txBody>
      </p:sp>
      <p:sp>
        <p:nvSpPr>
          <p:cNvPr id="39" name="TextBox 13"/>
          <p:cNvSpPr txBox="1">
            <a:spLocks noChangeArrowheads="1"/>
          </p:cNvSpPr>
          <p:nvPr/>
        </p:nvSpPr>
        <p:spPr bwMode="auto">
          <a:xfrm>
            <a:off x="3632500" y="2542864"/>
            <a:ext cx="1358726"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East</a:t>
            </a:r>
            <a:br>
              <a:rPr lang="de-DE" sz="1100" dirty="0" smtClean="0">
                <a:solidFill>
                  <a:prstClr val="white">
                    <a:alpha val="99000"/>
                  </a:prstClr>
                </a:solidFill>
              </a:rPr>
            </a:br>
            <a:r>
              <a:rPr lang="de-DE" sz="1100" dirty="0" smtClean="0">
                <a:solidFill>
                  <a:prstClr val="white">
                    <a:alpha val="99000"/>
                  </a:prstClr>
                </a:solidFill>
              </a:rPr>
              <a:t>– U.S. Sub-region</a:t>
            </a:r>
            <a:endParaRPr lang="de-DE" sz="1100" dirty="0">
              <a:solidFill>
                <a:prstClr val="white">
                  <a:alpha val="99000"/>
                </a:prstClr>
              </a:solidFill>
            </a:endParaRPr>
          </a:p>
        </p:txBody>
      </p:sp>
      <p:cxnSp>
        <p:nvCxnSpPr>
          <p:cNvPr id="40" name="Straight Connector 39"/>
          <p:cNvCxnSpPr>
            <a:stCxn id="54" idx="19"/>
          </p:cNvCxnSpPr>
          <p:nvPr/>
        </p:nvCxnSpPr>
        <p:spPr>
          <a:xfrm flipV="1">
            <a:off x="3311340" y="2982823"/>
            <a:ext cx="564406" cy="2727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13"/>
          <p:cNvSpPr txBox="1">
            <a:spLocks noChangeArrowheads="1"/>
          </p:cNvSpPr>
          <p:nvPr/>
        </p:nvSpPr>
        <p:spPr bwMode="auto">
          <a:xfrm>
            <a:off x="269299" y="2500613"/>
            <a:ext cx="1440526" cy="43721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p>
            <a:r>
              <a:rPr lang="de-DE" sz="1100" dirty="0" smtClean="0">
                <a:solidFill>
                  <a:prstClr val="white">
                    <a:alpha val="99000"/>
                  </a:prstClr>
                </a:solidFill>
              </a:rPr>
              <a:t>West </a:t>
            </a:r>
            <a:br>
              <a:rPr lang="de-DE" sz="1100" dirty="0" smtClean="0">
                <a:solidFill>
                  <a:prstClr val="white">
                    <a:alpha val="99000"/>
                  </a:prstClr>
                </a:solidFill>
              </a:rPr>
            </a:br>
            <a:r>
              <a:rPr lang="de-DE" sz="1100" dirty="0" smtClean="0">
                <a:solidFill>
                  <a:prstClr val="white">
                    <a:alpha val="99000"/>
                  </a:prstClr>
                </a:solidFill>
              </a:rPr>
              <a:t>– U.S. Sub-region</a:t>
            </a:r>
            <a:endParaRPr lang="de-DE" sz="1100" dirty="0">
              <a:solidFill>
                <a:prstClr val="white">
                  <a:alpha val="99000"/>
                </a:prstClr>
              </a:solidFill>
            </a:endParaRPr>
          </a:p>
        </p:txBody>
      </p:sp>
      <p:cxnSp>
        <p:nvCxnSpPr>
          <p:cNvPr id="42" name="Straight Connector 41"/>
          <p:cNvCxnSpPr/>
          <p:nvPr/>
        </p:nvCxnSpPr>
        <p:spPr>
          <a:xfrm>
            <a:off x="989562" y="2945222"/>
            <a:ext cx="1031626" cy="3832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2021188" y="3271760"/>
            <a:ext cx="192717" cy="192719"/>
            <a:chOff x="1581719" y="5197873"/>
            <a:chExt cx="349941" cy="349851"/>
          </a:xfrm>
        </p:grpSpPr>
        <p:sp>
          <p:nvSpPr>
            <p:cNvPr id="44" name="Oval 43"/>
            <p:cNvSpPr/>
            <p:nvPr/>
          </p:nvSpPr>
          <p:spPr bwMode="auto">
            <a:xfrm>
              <a:off x="1587267" y="5203376"/>
              <a:ext cx="338844" cy="338844"/>
            </a:xfrm>
            <a:prstGeom prst="ellipse">
              <a:avLst/>
            </a:pr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sp>
          <p:nvSpPr>
            <p:cNvPr id="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46" name="Group 45"/>
          <p:cNvGrpSpPr/>
          <p:nvPr/>
        </p:nvGrpSpPr>
        <p:grpSpPr>
          <a:xfrm>
            <a:off x="2615511" y="3421080"/>
            <a:ext cx="192717" cy="192719"/>
            <a:chOff x="1581719" y="5197873"/>
            <a:chExt cx="349941" cy="349851"/>
          </a:xfrm>
        </p:grpSpPr>
        <p:sp>
          <p:nvSpPr>
            <p:cNvPr id="47" name="Oval 46"/>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49" name="Group 48"/>
          <p:cNvGrpSpPr/>
          <p:nvPr/>
        </p:nvGrpSpPr>
        <p:grpSpPr>
          <a:xfrm>
            <a:off x="2826127" y="3162045"/>
            <a:ext cx="192717" cy="192719"/>
            <a:chOff x="1581719" y="5197873"/>
            <a:chExt cx="349941" cy="349851"/>
          </a:xfrm>
        </p:grpSpPr>
        <p:sp>
          <p:nvSpPr>
            <p:cNvPr id="50" name="Oval 49"/>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52" name="Group 51"/>
          <p:cNvGrpSpPr/>
          <p:nvPr/>
        </p:nvGrpSpPr>
        <p:grpSpPr>
          <a:xfrm>
            <a:off x="3161448" y="3227040"/>
            <a:ext cx="192717" cy="192719"/>
            <a:chOff x="1581719" y="5197873"/>
            <a:chExt cx="349941" cy="349851"/>
          </a:xfrm>
        </p:grpSpPr>
        <p:sp>
          <p:nvSpPr>
            <p:cNvPr id="53" name="Oval 52"/>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55" name="Group 54"/>
          <p:cNvGrpSpPr/>
          <p:nvPr/>
        </p:nvGrpSpPr>
        <p:grpSpPr>
          <a:xfrm>
            <a:off x="5386053" y="2669797"/>
            <a:ext cx="192717" cy="192719"/>
            <a:chOff x="1581719" y="5197873"/>
            <a:chExt cx="349941" cy="349851"/>
          </a:xfrm>
        </p:grpSpPr>
        <p:sp>
          <p:nvSpPr>
            <p:cNvPr id="56" name="Oval 55"/>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58" name="Isosceles Triangle 57"/>
          <p:cNvSpPr/>
          <p:nvPr/>
        </p:nvSpPr>
        <p:spPr bwMode="auto">
          <a:xfrm>
            <a:off x="5578770" y="2669796"/>
            <a:ext cx="185122" cy="185169"/>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grpSp>
        <p:nvGrpSpPr>
          <p:cNvPr id="59" name="Group 58"/>
          <p:cNvGrpSpPr/>
          <p:nvPr/>
        </p:nvGrpSpPr>
        <p:grpSpPr>
          <a:xfrm>
            <a:off x="5750919" y="2697519"/>
            <a:ext cx="192717" cy="192719"/>
            <a:chOff x="1581719" y="5197873"/>
            <a:chExt cx="349941" cy="349851"/>
          </a:xfrm>
        </p:grpSpPr>
        <p:sp>
          <p:nvSpPr>
            <p:cNvPr id="60" name="Oval 59"/>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62" name="Group 61"/>
          <p:cNvGrpSpPr/>
          <p:nvPr/>
        </p:nvGrpSpPr>
        <p:grpSpPr>
          <a:xfrm>
            <a:off x="9127198" y="3784403"/>
            <a:ext cx="192717" cy="192719"/>
            <a:chOff x="1581719" y="5197873"/>
            <a:chExt cx="349941" cy="349851"/>
          </a:xfrm>
        </p:grpSpPr>
        <p:sp>
          <p:nvSpPr>
            <p:cNvPr id="63" name="Oval 62"/>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65" name="Group 64"/>
          <p:cNvGrpSpPr/>
          <p:nvPr/>
        </p:nvGrpSpPr>
        <p:grpSpPr>
          <a:xfrm>
            <a:off x="8868541" y="4348273"/>
            <a:ext cx="192717" cy="192719"/>
            <a:chOff x="1581719" y="5197873"/>
            <a:chExt cx="349941" cy="349851"/>
          </a:xfrm>
        </p:grpSpPr>
        <p:sp>
          <p:nvSpPr>
            <p:cNvPr id="66" name="Oval 65"/>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68" name="Isosceles Triangle 67"/>
          <p:cNvSpPr/>
          <p:nvPr/>
        </p:nvSpPr>
        <p:spPr bwMode="auto">
          <a:xfrm>
            <a:off x="3384109" y="3126932"/>
            <a:ext cx="185122" cy="185169"/>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pPr>
            <a:endParaRPr lang="de-DE" sz="2000" kern="0" spc="-100" dirty="0">
              <a:ln>
                <a:solidFill>
                  <a:srgbClr val="FFFFFF">
                    <a:alpha val="0"/>
                  </a:srgbClr>
                </a:solidFill>
              </a:ln>
              <a:gradFill>
                <a:gsLst>
                  <a:gs pos="0">
                    <a:prstClr val="black"/>
                  </a:gs>
                  <a:gs pos="86000">
                    <a:prstClr val="black"/>
                  </a:gs>
                </a:gsLst>
                <a:lin ang="5400000" scaled="0"/>
              </a:gradFill>
            </a:endParaRPr>
          </a:p>
        </p:txBody>
      </p:sp>
      <p:sp>
        <p:nvSpPr>
          <p:cNvPr id="69" name="TextBox 13"/>
          <p:cNvSpPr txBox="1">
            <a:spLocks noChangeArrowheads="1"/>
          </p:cNvSpPr>
          <p:nvPr/>
        </p:nvSpPr>
        <p:spPr bwMode="auto">
          <a:xfrm>
            <a:off x="10284464" y="2549539"/>
            <a:ext cx="1111921" cy="43721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black">
                    <a:alpha val="99000"/>
                  </a:prstClr>
                </a:solidFill>
              </a:rPr>
              <a:t>E Japan</a:t>
            </a:r>
            <a:br>
              <a:rPr lang="de-DE" sz="1100" dirty="0" smtClean="0">
                <a:solidFill>
                  <a:prstClr val="black">
                    <a:alpha val="99000"/>
                  </a:prstClr>
                </a:solidFill>
              </a:rPr>
            </a:br>
            <a:r>
              <a:rPr lang="de-DE" sz="1100" dirty="0" smtClean="0">
                <a:solidFill>
                  <a:prstClr val="black">
                    <a:alpha val="99000"/>
                  </a:prstClr>
                </a:solidFill>
              </a:rPr>
              <a:t>Sub-region </a:t>
            </a:r>
            <a:endParaRPr lang="de-DE" sz="1100" dirty="0">
              <a:solidFill>
                <a:prstClr val="black">
                  <a:alpha val="99000"/>
                </a:prstClr>
              </a:solidFill>
            </a:endParaRPr>
          </a:p>
        </p:txBody>
      </p:sp>
      <p:cxnSp>
        <p:nvCxnSpPr>
          <p:cNvPr id="70" name="Straight Connector 69"/>
          <p:cNvCxnSpPr>
            <a:stCxn id="73" idx="3"/>
            <a:endCxn id="69" idx="1"/>
          </p:cNvCxnSpPr>
          <p:nvPr/>
        </p:nvCxnSpPr>
        <p:spPr>
          <a:xfrm flipV="1">
            <a:off x="9788422" y="2768148"/>
            <a:ext cx="496041" cy="54280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9661984" y="3185532"/>
            <a:ext cx="192717" cy="192719"/>
            <a:chOff x="1581719" y="5197873"/>
            <a:chExt cx="349941" cy="349851"/>
          </a:xfrm>
        </p:grpSpPr>
        <p:sp>
          <p:nvSpPr>
            <p:cNvPr id="72" name="Oval 71"/>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74" name="TextBox 13"/>
          <p:cNvSpPr txBox="1">
            <a:spLocks noChangeArrowheads="1"/>
          </p:cNvSpPr>
          <p:nvPr/>
        </p:nvSpPr>
        <p:spPr bwMode="auto">
          <a:xfrm>
            <a:off x="10578076" y="5856482"/>
            <a:ext cx="1434264" cy="43047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black">
                    <a:alpha val="99000"/>
                  </a:prstClr>
                </a:solidFill>
              </a:rPr>
              <a:t>SE </a:t>
            </a:r>
            <a:r>
              <a:rPr lang="de-DE" sz="1100" dirty="0" err="1" smtClean="0">
                <a:solidFill>
                  <a:prstClr val="black">
                    <a:alpha val="99000"/>
                  </a:prstClr>
                </a:solidFill>
              </a:rPr>
              <a:t>Australia</a:t>
            </a:r>
            <a:r>
              <a:rPr lang="de-DE" sz="1100" dirty="0" smtClean="0">
                <a:solidFill>
                  <a:prstClr val="black">
                    <a:alpha val="99000"/>
                  </a:prstClr>
                </a:solidFill>
              </a:rPr>
              <a:t/>
            </a:r>
            <a:br>
              <a:rPr lang="de-DE" sz="1100" dirty="0" smtClean="0">
                <a:solidFill>
                  <a:prstClr val="black">
                    <a:alpha val="99000"/>
                  </a:prstClr>
                </a:solidFill>
              </a:rPr>
            </a:br>
            <a:r>
              <a:rPr lang="de-DE" sz="1100" dirty="0" smtClean="0">
                <a:solidFill>
                  <a:prstClr val="black">
                    <a:alpha val="99000"/>
                  </a:prstClr>
                </a:solidFill>
              </a:rPr>
              <a:t>Sub-region </a:t>
            </a:r>
            <a:endParaRPr lang="de-DE" sz="1100" dirty="0">
              <a:solidFill>
                <a:prstClr val="black">
                  <a:alpha val="99000"/>
                </a:prstClr>
              </a:solidFill>
            </a:endParaRPr>
          </a:p>
        </p:txBody>
      </p:sp>
      <p:cxnSp>
        <p:nvCxnSpPr>
          <p:cNvPr id="75" name="Straight Connector 74"/>
          <p:cNvCxnSpPr>
            <a:stCxn id="78" idx="3"/>
            <a:endCxn id="74" idx="1"/>
          </p:cNvCxnSpPr>
          <p:nvPr/>
        </p:nvCxnSpPr>
        <p:spPr>
          <a:xfrm>
            <a:off x="10169838" y="5891515"/>
            <a:ext cx="408238" cy="18020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10043400" y="5766095"/>
            <a:ext cx="192717" cy="192719"/>
            <a:chOff x="1581719" y="5197873"/>
            <a:chExt cx="349941" cy="349851"/>
          </a:xfrm>
        </p:grpSpPr>
        <p:sp>
          <p:nvSpPr>
            <p:cNvPr id="77" name="Oval 76"/>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79" name="Group 78"/>
          <p:cNvGrpSpPr/>
          <p:nvPr/>
        </p:nvGrpSpPr>
        <p:grpSpPr>
          <a:xfrm>
            <a:off x="9592019" y="3334936"/>
            <a:ext cx="192717" cy="192719"/>
            <a:chOff x="1581719" y="5197873"/>
            <a:chExt cx="349941" cy="349851"/>
          </a:xfrm>
        </p:grpSpPr>
        <p:sp>
          <p:nvSpPr>
            <p:cNvPr id="80" name="Oval 79"/>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82" name="TextBox 13"/>
          <p:cNvSpPr txBox="1">
            <a:spLocks noChangeArrowheads="1"/>
          </p:cNvSpPr>
          <p:nvPr/>
        </p:nvSpPr>
        <p:spPr bwMode="auto">
          <a:xfrm>
            <a:off x="10284464" y="3083534"/>
            <a:ext cx="1111921" cy="43721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black">
                    <a:alpha val="99000"/>
                  </a:prstClr>
                </a:solidFill>
              </a:rPr>
              <a:t>W Japan</a:t>
            </a:r>
            <a:br>
              <a:rPr lang="de-DE" sz="1100" dirty="0" smtClean="0">
                <a:solidFill>
                  <a:prstClr val="black">
                    <a:alpha val="99000"/>
                  </a:prstClr>
                </a:solidFill>
              </a:rPr>
            </a:br>
            <a:r>
              <a:rPr lang="de-DE" sz="1100" dirty="0" smtClean="0">
                <a:solidFill>
                  <a:prstClr val="black">
                    <a:alpha val="99000"/>
                  </a:prstClr>
                </a:solidFill>
              </a:rPr>
              <a:t>Sub-region </a:t>
            </a:r>
            <a:endParaRPr lang="de-DE" sz="1100" dirty="0">
              <a:solidFill>
                <a:prstClr val="black">
                  <a:alpha val="99000"/>
                </a:prstClr>
              </a:solidFill>
            </a:endParaRPr>
          </a:p>
        </p:txBody>
      </p:sp>
      <p:sp>
        <p:nvSpPr>
          <p:cNvPr id="83" name="TextBox 13"/>
          <p:cNvSpPr txBox="1">
            <a:spLocks noChangeArrowheads="1"/>
          </p:cNvSpPr>
          <p:nvPr/>
        </p:nvSpPr>
        <p:spPr bwMode="auto">
          <a:xfrm>
            <a:off x="10771560" y="5181407"/>
            <a:ext cx="1111921" cy="437216"/>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black">
                    <a:alpha val="99000"/>
                  </a:prstClr>
                </a:solidFill>
              </a:rPr>
              <a:t>E </a:t>
            </a:r>
            <a:r>
              <a:rPr lang="de-DE" sz="1100" dirty="0" err="1" smtClean="0">
                <a:solidFill>
                  <a:prstClr val="black">
                    <a:alpha val="99000"/>
                  </a:prstClr>
                </a:solidFill>
              </a:rPr>
              <a:t>Australia</a:t>
            </a:r>
            <a:r>
              <a:rPr lang="de-DE" sz="1100" dirty="0" smtClean="0">
                <a:solidFill>
                  <a:prstClr val="black">
                    <a:alpha val="99000"/>
                  </a:prstClr>
                </a:solidFill>
              </a:rPr>
              <a:t/>
            </a:r>
            <a:br>
              <a:rPr lang="de-DE" sz="1100" dirty="0" smtClean="0">
                <a:solidFill>
                  <a:prstClr val="black">
                    <a:alpha val="99000"/>
                  </a:prstClr>
                </a:solidFill>
              </a:rPr>
            </a:br>
            <a:r>
              <a:rPr lang="de-DE" sz="1100" dirty="0" smtClean="0">
                <a:solidFill>
                  <a:prstClr val="black">
                    <a:alpha val="99000"/>
                  </a:prstClr>
                </a:solidFill>
              </a:rPr>
              <a:t>Sub-region </a:t>
            </a:r>
            <a:endParaRPr lang="de-DE" sz="1100" dirty="0">
              <a:solidFill>
                <a:prstClr val="black">
                  <a:alpha val="99000"/>
                </a:prstClr>
              </a:solidFill>
            </a:endParaRPr>
          </a:p>
        </p:txBody>
      </p:sp>
      <p:cxnSp>
        <p:nvCxnSpPr>
          <p:cNvPr id="84" name="Straight Connector 83"/>
          <p:cNvCxnSpPr>
            <a:stCxn id="87" idx="3"/>
            <a:endCxn id="83" idx="1"/>
          </p:cNvCxnSpPr>
          <p:nvPr/>
        </p:nvCxnSpPr>
        <p:spPr>
          <a:xfrm flipV="1">
            <a:off x="10344928" y="5400015"/>
            <a:ext cx="426632" cy="2659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10218489" y="5540520"/>
            <a:ext cx="192717" cy="192719"/>
            <a:chOff x="1581719" y="5197873"/>
            <a:chExt cx="349941" cy="349851"/>
          </a:xfrm>
        </p:grpSpPr>
        <p:sp>
          <p:nvSpPr>
            <p:cNvPr id="86" name="Oval 85"/>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88" name="TextBox 13"/>
          <p:cNvSpPr txBox="1">
            <a:spLocks noChangeArrowheads="1"/>
          </p:cNvSpPr>
          <p:nvPr/>
        </p:nvSpPr>
        <p:spPr bwMode="auto">
          <a:xfrm>
            <a:off x="9549737" y="3696402"/>
            <a:ext cx="1680392" cy="4304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E China (via 21Vianet)</a:t>
            </a:r>
            <a:br>
              <a:rPr lang="de-DE" sz="1100" dirty="0" smtClean="0">
                <a:solidFill>
                  <a:prstClr val="white">
                    <a:alpha val="99000"/>
                  </a:prstClr>
                </a:solidFill>
              </a:rPr>
            </a:br>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89" name="Straight Connector 88"/>
          <p:cNvCxnSpPr>
            <a:stCxn id="92" idx="3"/>
            <a:endCxn id="88" idx="1"/>
          </p:cNvCxnSpPr>
          <p:nvPr/>
        </p:nvCxnSpPr>
        <p:spPr>
          <a:xfrm>
            <a:off x="9254994" y="3591227"/>
            <a:ext cx="294743" cy="32040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9128555" y="3465807"/>
            <a:ext cx="192717" cy="192719"/>
            <a:chOff x="1581719" y="5197873"/>
            <a:chExt cx="349941" cy="349851"/>
          </a:xfrm>
        </p:grpSpPr>
        <p:sp>
          <p:nvSpPr>
            <p:cNvPr id="91" name="Oval 90"/>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93" name="TextBox 13"/>
          <p:cNvSpPr txBox="1">
            <a:spLocks noChangeArrowheads="1"/>
          </p:cNvSpPr>
          <p:nvPr/>
        </p:nvSpPr>
        <p:spPr bwMode="auto">
          <a:xfrm>
            <a:off x="8077484" y="2440723"/>
            <a:ext cx="1669524" cy="43046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1020" tIns="45512" rIns="91020" bIns="45512">
            <a:spAutoFit/>
          </a:bodyPr>
          <a:lstStyle>
            <a:defPPr>
              <a:defRPr lang="en-US"/>
            </a:defPPr>
            <a:lvl1pPr>
              <a:defRPr sz="1122">
                <a:solidFill>
                  <a:schemeClr val="bg1">
                    <a:alpha val="99000"/>
                  </a:schemeClr>
                </a:solidFill>
              </a:defRPr>
            </a:lvl1pPr>
          </a:lstStyle>
          <a:p>
            <a:r>
              <a:rPr lang="de-DE" sz="1100" dirty="0" smtClean="0">
                <a:solidFill>
                  <a:prstClr val="white">
                    <a:alpha val="99000"/>
                  </a:prstClr>
                </a:solidFill>
              </a:rPr>
              <a:t>NE China (via 21Vianet)</a:t>
            </a:r>
            <a:br>
              <a:rPr lang="de-DE" sz="1100" dirty="0" smtClean="0">
                <a:solidFill>
                  <a:prstClr val="white">
                    <a:alpha val="99000"/>
                  </a:prstClr>
                </a:solidFill>
              </a:rPr>
            </a:br>
            <a:r>
              <a:rPr lang="de-DE" sz="1100" dirty="0" smtClean="0">
                <a:solidFill>
                  <a:prstClr val="white">
                    <a:alpha val="99000"/>
                  </a:prstClr>
                </a:solidFill>
              </a:rPr>
              <a:t>Sub-region </a:t>
            </a:r>
            <a:endParaRPr lang="de-DE" sz="1100" dirty="0">
              <a:solidFill>
                <a:prstClr val="white">
                  <a:alpha val="99000"/>
                </a:prstClr>
              </a:solidFill>
            </a:endParaRPr>
          </a:p>
        </p:txBody>
      </p:sp>
      <p:cxnSp>
        <p:nvCxnSpPr>
          <p:cNvPr id="94" name="Straight Connector 93"/>
          <p:cNvCxnSpPr>
            <a:stCxn id="97" idx="28"/>
          </p:cNvCxnSpPr>
          <p:nvPr/>
        </p:nvCxnSpPr>
        <p:spPr>
          <a:xfrm flipH="1" flipV="1">
            <a:off x="8887047" y="2881569"/>
            <a:ext cx="166569" cy="2385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8995495" y="3072144"/>
            <a:ext cx="192717" cy="192719"/>
            <a:chOff x="1581719" y="5197873"/>
            <a:chExt cx="349941" cy="349851"/>
          </a:xfrm>
        </p:grpSpPr>
        <p:sp>
          <p:nvSpPr>
            <p:cNvPr id="96" name="Oval 95"/>
            <p:cNvSpPr/>
            <p:nvPr/>
          </p:nvSpPr>
          <p:spPr bwMode="auto">
            <a:xfrm>
              <a:off x="1587267" y="5203376"/>
              <a:ext cx="338844" cy="33884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grpSp>
        <p:nvGrpSpPr>
          <p:cNvPr id="98" name="Group 97"/>
          <p:cNvGrpSpPr/>
          <p:nvPr/>
        </p:nvGrpSpPr>
        <p:grpSpPr>
          <a:xfrm>
            <a:off x="255078" y="4790960"/>
            <a:ext cx="3210999" cy="1791074"/>
            <a:chOff x="510530" y="4230565"/>
            <a:chExt cx="3023764" cy="1826989"/>
          </a:xfrm>
        </p:grpSpPr>
        <p:sp>
          <p:nvSpPr>
            <p:cNvPr id="99" name="Isosceles Triangle 98"/>
            <p:cNvSpPr/>
            <p:nvPr/>
          </p:nvSpPr>
          <p:spPr bwMode="auto">
            <a:xfrm>
              <a:off x="514892" y="4665676"/>
              <a:ext cx="212643" cy="188882"/>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455134" tIns="45512" rIns="91020" bIns="45512" numCol="1" rtlCol="0" anchor="ctr" anchorCtr="0" compatLnSpc="1">
              <a:prstTxWarp prst="textNoShape">
                <a:avLst/>
              </a:prstTxWarp>
            </a:bodyPr>
            <a:lstStyle/>
            <a:p>
              <a:pPr defTabSz="1113948" fontAlgn="base">
                <a:lnSpc>
                  <a:spcPct val="80000"/>
                </a:lnSpc>
                <a:spcBef>
                  <a:spcPct val="0"/>
                </a:spcBef>
                <a:spcAft>
                  <a:spcPts val="600"/>
                </a:spcAft>
                <a:defRPr/>
              </a:pPr>
              <a:endParaRPr lang="de-DE" sz="2000" kern="0" spc="-100" dirty="0">
                <a:ln>
                  <a:solidFill>
                    <a:srgbClr val="FFFFFF">
                      <a:alpha val="0"/>
                    </a:srgbClr>
                  </a:solidFill>
                </a:ln>
                <a:gradFill>
                  <a:gsLst>
                    <a:gs pos="0">
                      <a:prstClr val="black"/>
                    </a:gs>
                    <a:gs pos="86000">
                      <a:prstClr val="black"/>
                    </a:gs>
                  </a:gsLst>
                  <a:lin ang="5400000" scaled="0"/>
                </a:gradFill>
              </a:endParaRPr>
            </a:p>
          </p:txBody>
        </p:sp>
        <p:grpSp>
          <p:nvGrpSpPr>
            <p:cNvPr id="100" name="Group 99"/>
            <p:cNvGrpSpPr/>
            <p:nvPr/>
          </p:nvGrpSpPr>
          <p:grpSpPr>
            <a:xfrm>
              <a:off x="510530" y="4378960"/>
              <a:ext cx="221367" cy="196583"/>
              <a:chOff x="549822" y="4775560"/>
              <a:chExt cx="196581" cy="196583"/>
            </a:xfrm>
          </p:grpSpPr>
          <p:sp>
            <p:nvSpPr>
              <p:cNvPr id="105" name="Oval 10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760778" fontAlgn="base">
                  <a:spcBef>
                    <a:spcPct val="0"/>
                  </a:spcBef>
                  <a:spcAft>
                    <a:spcPct val="0"/>
                  </a:spcAft>
                </a:pPr>
                <a:endParaRPr lang="de-DE" spc="-41" dirty="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ln/>
            </p:spPr>
            <p:style>
              <a:lnRef idx="2">
                <a:schemeClr val="accent6"/>
              </a:lnRef>
              <a:fillRef idx="1">
                <a:schemeClr val="lt1"/>
              </a:fillRef>
              <a:effectRef idx="0">
                <a:schemeClr val="accent6"/>
              </a:effectRef>
              <a:fontRef idx="minor">
                <a:schemeClr val="dk1"/>
              </a:fontRef>
            </p:style>
            <p:txBody>
              <a:bodyPr vert="horz" wrap="square" lIns="82293" tIns="41147" rIns="82293" bIns="41147" numCol="1" anchor="t" anchorCtr="0" compatLnSpc="1">
                <a:prstTxWarp prst="textNoShape">
                  <a:avLst/>
                </a:prstTxWarp>
              </a:bodyPr>
              <a:lstStyle/>
              <a:p>
                <a:endParaRPr lang="de-DE" sz="1300" dirty="0">
                  <a:solidFill>
                    <a:prstClr val="black"/>
                  </a:solidFill>
                </a:endParaRPr>
              </a:p>
            </p:txBody>
          </p:sp>
        </p:grpSp>
        <p:sp>
          <p:nvSpPr>
            <p:cNvPr id="101" name="Rounded Rectangle 100"/>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121340" tIns="121340" rIns="121340" bIns="0" numCol="1" rtlCol="0" anchor="t" anchorCtr="0" compatLnSpc="1"/>
            <a:lstStyle/>
            <a:p>
              <a:pPr defTabSz="910092" fontAlgn="base">
                <a:spcBef>
                  <a:spcPct val="0"/>
                </a:spcBef>
                <a:spcAft>
                  <a:spcPts val="294"/>
                </a:spcAft>
              </a:pPr>
              <a:r>
                <a:rPr lang="de-DE" sz="1568" dirty="0" smtClean="0">
                  <a:solidFill>
                    <a:prstClr val="black"/>
                  </a:solidFill>
                </a:rPr>
                <a:t>Main Datacenter</a:t>
              </a:r>
            </a:p>
            <a:p>
              <a:pPr defTabSz="910092" fontAlgn="base">
                <a:spcBef>
                  <a:spcPct val="0"/>
                </a:spcBef>
                <a:spcAft>
                  <a:spcPts val="882"/>
                </a:spcAft>
              </a:pPr>
              <a:r>
                <a:rPr lang="de-DE" sz="1568" dirty="0" smtClean="0">
                  <a:solidFill>
                    <a:prstClr val="black"/>
                  </a:solidFill>
                </a:rPr>
                <a:t>CDN </a:t>
              </a:r>
              <a:r>
                <a:rPr lang="de-DE" sz="1568" dirty="0" err="1" smtClean="0">
                  <a:solidFill>
                    <a:prstClr val="black"/>
                  </a:solidFill>
                </a:rPr>
                <a:t>Node</a:t>
              </a:r>
              <a:endParaRPr lang="de-DE" sz="1568" dirty="0" smtClean="0">
                <a:solidFill>
                  <a:prstClr val="black"/>
                </a:solidFill>
              </a:endParaRPr>
            </a:p>
            <a:p>
              <a:pPr defTabSz="910092" fontAlgn="base">
                <a:spcBef>
                  <a:spcPct val="0"/>
                </a:spcBef>
                <a:spcAft>
                  <a:spcPts val="294"/>
                </a:spcAft>
              </a:pPr>
              <a:r>
                <a:rPr lang="de-DE" sz="1568" dirty="0" err="1" smtClean="0">
                  <a:solidFill>
                    <a:prstClr val="black"/>
                  </a:solidFill>
                </a:rPr>
                <a:t>Active</a:t>
              </a:r>
              <a:r>
                <a:rPr lang="de-DE" sz="1568" dirty="0" smtClean="0">
                  <a:solidFill>
                    <a:prstClr val="black"/>
                  </a:solidFill>
                </a:rPr>
                <a:t> Sub-region</a:t>
              </a:r>
            </a:p>
            <a:p>
              <a:pPr defTabSz="910092" fontAlgn="base">
                <a:spcBef>
                  <a:spcPct val="0"/>
                </a:spcBef>
                <a:spcAft>
                  <a:spcPts val="294"/>
                </a:spcAft>
              </a:pPr>
              <a:r>
                <a:rPr lang="de-DE" sz="1568" dirty="0" err="1" smtClean="0">
                  <a:solidFill>
                    <a:prstClr val="black"/>
                  </a:solidFill>
                </a:rPr>
                <a:t>Announced</a:t>
              </a:r>
              <a:r>
                <a:rPr lang="de-DE" sz="1568" dirty="0" smtClean="0">
                  <a:solidFill>
                    <a:prstClr val="black"/>
                  </a:solidFill>
                </a:rPr>
                <a:t> Sub-region</a:t>
              </a:r>
            </a:p>
            <a:p>
              <a:pPr defTabSz="910092" fontAlgn="base">
                <a:spcBef>
                  <a:spcPct val="0"/>
                </a:spcBef>
                <a:spcAft>
                  <a:spcPts val="588"/>
                </a:spcAft>
              </a:pPr>
              <a:r>
                <a:rPr lang="de-DE" sz="1568" dirty="0" smtClean="0">
                  <a:solidFill>
                    <a:prstClr val="black"/>
                  </a:solidFill>
                </a:rPr>
                <a:t>Partner-</a:t>
              </a:r>
              <a:r>
                <a:rPr lang="de-DE" sz="1568" dirty="0" err="1" smtClean="0">
                  <a:solidFill>
                    <a:prstClr val="black"/>
                  </a:solidFill>
                </a:rPr>
                <a:t>operated</a:t>
              </a:r>
              <a:r>
                <a:rPr lang="de-DE" sz="1568" dirty="0" smtClean="0">
                  <a:solidFill>
                    <a:prstClr val="black"/>
                  </a:solidFill>
                </a:rPr>
                <a:t> Sub-region</a:t>
              </a:r>
              <a:endParaRPr lang="de-DE" sz="1568" dirty="0">
                <a:solidFill>
                  <a:prstClr val="black"/>
                </a:solidFill>
              </a:endParaRPr>
            </a:p>
          </p:txBody>
        </p:sp>
        <p:sp>
          <p:nvSpPr>
            <p:cNvPr id="102" name="Rectangle 101"/>
            <p:cNvSpPr/>
            <p:nvPr/>
          </p:nvSpPr>
          <p:spPr bwMode="auto">
            <a:xfrm>
              <a:off x="529773" y="5022205"/>
              <a:ext cx="182880" cy="26642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lIns="91020" tIns="45512" rIns="91020" bIns="45512">
              <a:spAutoFit/>
            </a:bodyPr>
            <a:lstStyle/>
            <a:p>
              <a:endParaRPr lang="de-DE" sz="1100" dirty="0">
                <a:solidFill>
                  <a:prstClr val="white">
                    <a:alpha val="99000"/>
                  </a:prstClr>
                </a:solidFill>
              </a:endParaRPr>
            </a:p>
          </p:txBody>
        </p:sp>
        <p:sp>
          <p:nvSpPr>
            <p:cNvPr id="103" name="Rectangle 102"/>
            <p:cNvSpPr/>
            <p:nvPr/>
          </p:nvSpPr>
          <p:spPr bwMode="auto">
            <a:xfrm>
              <a:off x="529773" y="5306988"/>
              <a:ext cx="182880" cy="266427"/>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lIns="91020" tIns="45512" rIns="91020" bIns="45512">
              <a:spAutoFit/>
            </a:bodyPr>
            <a:lstStyle/>
            <a:p>
              <a:endParaRPr lang="de-DE" sz="1100" dirty="0">
                <a:solidFill>
                  <a:prstClr val="white">
                    <a:alpha val="99000"/>
                  </a:prstClr>
                </a:solidFill>
              </a:endParaRPr>
            </a:p>
          </p:txBody>
        </p:sp>
        <p:sp>
          <p:nvSpPr>
            <p:cNvPr id="104" name="Rectangle 103"/>
            <p:cNvSpPr/>
            <p:nvPr/>
          </p:nvSpPr>
          <p:spPr bwMode="auto">
            <a:xfrm>
              <a:off x="529773" y="5589891"/>
              <a:ext cx="182880" cy="266427"/>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1020" tIns="45512" rIns="91020" bIns="45512">
              <a:spAutoFit/>
            </a:bodyPr>
            <a:lstStyle/>
            <a:p>
              <a:endParaRPr lang="de-DE" sz="1100" dirty="0">
                <a:solidFill>
                  <a:prstClr val="white">
                    <a:alpha val="99000"/>
                  </a:prstClr>
                </a:solidFill>
              </a:endParaRPr>
            </a:p>
          </p:txBody>
        </p:sp>
      </p:grpSp>
    </p:spTree>
    <p:extLst>
      <p:ext uri="{BB962C8B-B14F-4D97-AF65-F5344CB8AC3E}">
        <p14:creationId xmlns:p14="http://schemas.microsoft.com/office/powerpoint/2010/main" val="1295886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ontent Placeholder 5"/>
          <p:cNvGraphicFramePr>
            <a:graphicFrameLocks/>
          </p:cNvGraphicFramePr>
          <p:nvPr>
            <p:extLst/>
          </p:nvPr>
        </p:nvGraphicFramePr>
        <p:xfrm>
          <a:off x="609600" y="1092200"/>
          <a:ext cx="104648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Placeholder 14" descr="MSFT_logo_rgb_C-Gray.png"/>
          <p:cNvPicPr>
            <a:picLocks noChangeAspect="1"/>
          </p:cNvPicPr>
          <p:nvPr/>
        </p:nvPicPr>
        <p:blipFill>
          <a:blip r:embed="rId7" cstate="print">
            <a:extLst>
              <a:ext uri="{28A0092B-C50C-407E-A947-70E740481C1C}">
                <a14:useLocalDpi xmlns:a14="http://schemas.microsoft.com/office/drawing/2010/main" val="0"/>
              </a:ext>
            </a:extLst>
          </a:blip>
          <a:srcRect t="160" b="160"/>
          <a:stretch>
            <a:fillRect/>
          </a:stretch>
        </p:blipFill>
        <p:spPr>
          <a:xfrm>
            <a:off x="0" y="6273800"/>
            <a:ext cx="1524000" cy="559816"/>
          </a:xfrm>
          <a:prstGeom prst="rect">
            <a:avLst/>
          </a:prstGeom>
        </p:spPr>
      </p:pic>
      <p:sp>
        <p:nvSpPr>
          <p:cNvPr id="2" name="Title 1"/>
          <p:cNvSpPr>
            <a:spLocks noGrp="1"/>
          </p:cNvSpPr>
          <p:nvPr>
            <p:ph type="title"/>
          </p:nvPr>
        </p:nvSpPr>
        <p:spPr>
          <a:xfrm>
            <a:off x="374542" y="0"/>
            <a:ext cx="10972800" cy="1143000"/>
          </a:xfrm>
        </p:spPr>
        <p:txBody>
          <a:bodyPr/>
          <a:lstStyle/>
          <a:p>
            <a:r>
              <a:rPr lang="en-US" dirty="0" smtClean="0"/>
              <a:t>Partnership Model</a:t>
            </a:r>
            <a:endParaRPr lang="en-US" dirty="0"/>
          </a:p>
        </p:txBody>
      </p:sp>
    </p:spTree>
    <p:extLst>
      <p:ext uri="{BB962C8B-B14F-4D97-AF65-F5344CB8AC3E}">
        <p14:creationId xmlns:p14="http://schemas.microsoft.com/office/powerpoint/2010/main" val="569633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More!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9" y="1831866"/>
            <a:ext cx="12172362" cy="3169885"/>
          </a:xfrm>
          <a:prstGeom prst="rect">
            <a:avLst/>
          </a:prstGeom>
        </p:spPr>
      </p:pic>
      <p:sp>
        <p:nvSpPr>
          <p:cNvPr id="5" name="Rectangle 4"/>
          <p:cNvSpPr/>
          <p:nvPr/>
        </p:nvSpPr>
        <p:spPr>
          <a:xfrm>
            <a:off x="2020205" y="5599227"/>
            <a:ext cx="8151590" cy="584775"/>
          </a:xfrm>
          <a:prstGeom prst="rect">
            <a:avLst/>
          </a:prstGeom>
        </p:spPr>
        <p:txBody>
          <a:bodyPr wrap="none">
            <a:spAutoFit/>
          </a:bodyPr>
          <a:lstStyle/>
          <a:p>
            <a:r>
              <a:rPr lang="en-US" sz="3200" dirty="0" smtClean="0"/>
              <a:t>https://channel9.msdn.com/blogs/subscribe</a:t>
            </a:r>
            <a:endParaRPr lang="en-US" sz="3200" dirty="0"/>
          </a:p>
        </p:txBody>
      </p:sp>
    </p:spTree>
    <p:extLst>
      <p:ext uri="{BB962C8B-B14F-4D97-AF65-F5344CB8AC3E}">
        <p14:creationId xmlns:p14="http://schemas.microsoft.com/office/powerpoint/2010/main" val="29469805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69302" y="2434593"/>
            <a:ext cx="11294829" cy="1801181"/>
          </a:xfrm>
        </p:spPr>
        <p:txBody>
          <a:bodyPr>
            <a:normAutofit/>
          </a:bodyPr>
          <a:lstStyle/>
          <a:p>
            <a:r>
              <a:rPr lang="de-DE" b="1" dirty="0" err="1" smtClean="0"/>
              <a:t>Thank</a:t>
            </a:r>
            <a:r>
              <a:rPr lang="de-DE" b="1" dirty="0" smtClean="0"/>
              <a:t> </a:t>
            </a:r>
            <a:r>
              <a:rPr lang="de-DE" b="1" dirty="0" err="1" smtClean="0"/>
              <a:t>You</a:t>
            </a:r>
            <a:r>
              <a:rPr lang="de-DE" b="1" dirty="0" smtClean="0"/>
              <a:t>!</a:t>
            </a:r>
            <a:endParaRPr lang="de-DE" b="1" dirty="0"/>
          </a:p>
        </p:txBody>
      </p:sp>
      <p:sp>
        <p:nvSpPr>
          <p:cNvPr id="2" name="TextBox 1"/>
          <p:cNvSpPr txBox="1"/>
          <p:nvPr/>
        </p:nvSpPr>
        <p:spPr>
          <a:xfrm>
            <a:off x="451408" y="4341565"/>
            <a:ext cx="3312431" cy="2226726"/>
          </a:xfrm>
          <a:prstGeom prst="rect">
            <a:avLst/>
          </a:prstGeom>
          <a:noFill/>
        </p:spPr>
        <p:txBody>
          <a:bodyPr wrap="none" lIns="179285" tIns="143428" rIns="179285" bIns="143428" rtlCol="0">
            <a:spAutoFit/>
          </a:bodyPr>
          <a:lstStyle/>
          <a:p>
            <a:pPr defTabSz="914367">
              <a:lnSpc>
                <a:spcPct val="90000"/>
              </a:lnSpc>
              <a:spcAft>
                <a:spcPts val="588"/>
              </a:spcAft>
            </a:pPr>
            <a:r>
              <a:rPr lang="de-DE" sz="2353" dirty="0" smtClean="0">
                <a:gradFill>
                  <a:gsLst>
                    <a:gs pos="2917">
                      <a:srgbClr val="505050"/>
                    </a:gs>
                    <a:gs pos="30000">
                      <a:srgbClr val="505050"/>
                    </a:gs>
                  </a:gsLst>
                  <a:lin ang="5400000" scaled="0"/>
                </a:gradFill>
              </a:rPr>
              <a:t>Clemens Vasters</a:t>
            </a:r>
            <a:endParaRPr lang="de-DE" sz="2353" dirty="0">
              <a:gradFill>
                <a:gsLst>
                  <a:gs pos="2917">
                    <a:srgbClr val="505050"/>
                  </a:gs>
                  <a:gs pos="30000">
                    <a:srgbClr val="505050"/>
                  </a:gs>
                </a:gsLst>
                <a:lin ang="5400000" scaled="0"/>
              </a:gradFill>
            </a:endParaRPr>
          </a:p>
          <a:p>
            <a:pPr defTabSz="914367">
              <a:lnSpc>
                <a:spcPct val="90000"/>
              </a:lnSpc>
              <a:spcAft>
                <a:spcPts val="588"/>
              </a:spcAft>
            </a:pPr>
            <a:r>
              <a:rPr lang="de-DE" sz="2353" dirty="0" err="1" smtClean="0">
                <a:gradFill>
                  <a:gsLst>
                    <a:gs pos="2917">
                      <a:srgbClr val="505050"/>
                    </a:gs>
                    <a:gs pos="30000">
                      <a:srgbClr val="505050"/>
                    </a:gs>
                  </a:gsLst>
                  <a:lin ang="5400000" scaled="0"/>
                </a:gradFill>
              </a:rPr>
              <a:t>Architect</a:t>
            </a:r>
            <a:endParaRPr lang="de-DE" sz="2353" dirty="0" smtClean="0">
              <a:gradFill>
                <a:gsLst>
                  <a:gs pos="2917">
                    <a:srgbClr val="505050"/>
                  </a:gs>
                  <a:gs pos="30000">
                    <a:srgbClr val="505050"/>
                  </a:gs>
                </a:gsLst>
                <a:lin ang="5400000" scaled="0"/>
              </a:gradFill>
            </a:endParaRPr>
          </a:p>
          <a:p>
            <a:pPr defTabSz="914367">
              <a:lnSpc>
                <a:spcPct val="90000"/>
              </a:lnSpc>
              <a:spcAft>
                <a:spcPts val="588"/>
              </a:spcAft>
            </a:pPr>
            <a:r>
              <a:rPr lang="de-DE" sz="2353" dirty="0" smtClean="0">
                <a:gradFill>
                  <a:gsLst>
                    <a:gs pos="2917">
                      <a:srgbClr val="505050"/>
                    </a:gs>
                    <a:gs pos="30000">
                      <a:srgbClr val="505050"/>
                    </a:gs>
                  </a:gsLst>
                  <a:lin ang="5400000" scaled="0"/>
                </a:gradFill>
              </a:rPr>
              <a:t>Microsoft Corporation</a:t>
            </a:r>
            <a:endParaRPr lang="de-DE" sz="2353" dirty="0">
              <a:gradFill>
                <a:gsLst>
                  <a:gs pos="2917">
                    <a:srgbClr val="505050"/>
                  </a:gs>
                  <a:gs pos="30000">
                    <a:srgbClr val="505050"/>
                  </a:gs>
                </a:gsLst>
                <a:lin ang="5400000" scaled="0"/>
              </a:gradFill>
            </a:endParaRPr>
          </a:p>
          <a:p>
            <a:pPr defTabSz="914367">
              <a:lnSpc>
                <a:spcPct val="90000"/>
              </a:lnSpc>
              <a:spcAft>
                <a:spcPts val="588"/>
              </a:spcAft>
            </a:pPr>
            <a:endParaRPr lang="de-DE" sz="2353" dirty="0" smtClean="0">
              <a:gradFill>
                <a:gsLst>
                  <a:gs pos="2917">
                    <a:srgbClr val="505050"/>
                  </a:gs>
                  <a:gs pos="30000">
                    <a:srgbClr val="505050"/>
                  </a:gs>
                </a:gsLst>
                <a:lin ang="5400000" scaled="0"/>
              </a:gradFill>
            </a:endParaRPr>
          </a:p>
          <a:p>
            <a:pPr defTabSz="914367">
              <a:lnSpc>
                <a:spcPct val="90000"/>
              </a:lnSpc>
              <a:spcAft>
                <a:spcPts val="588"/>
              </a:spcAft>
            </a:pPr>
            <a:r>
              <a:rPr lang="de-DE" sz="2353" dirty="0" smtClean="0">
                <a:gradFill>
                  <a:gsLst>
                    <a:gs pos="2917">
                      <a:srgbClr val="505050"/>
                    </a:gs>
                    <a:gs pos="30000">
                      <a:srgbClr val="505050"/>
                    </a:gs>
                  </a:gsLst>
                  <a:lin ang="5400000" scaled="0"/>
                </a:gradFill>
              </a:rPr>
              <a:t>@</a:t>
            </a:r>
            <a:r>
              <a:rPr lang="de-DE" sz="2353" dirty="0" err="1" smtClean="0">
                <a:gradFill>
                  <a:gsLst>
                    <a:gs pos="2917">
                      <a:srgbClr val="505050"/>
                    </a:gs>
                    <a:gs pos="30000">
                      <a:srgbClr val="505050"/>
                    </a:gs>
                  </a:gsLst>
                  <a:lin ang="5400000" scaled="0"/>
                </a:gradFill>
              </a:rPr>
              <a:t>clemensv</a:t>
            </a:r>
            <a:endParaRPr lang="de-DE" sz="2353"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33210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solidFill>
                  <a:schemeClr val="accent5">
                    <a:lumMod val="50000"/>
                  </a:schemeClr>
                </a:solidFill>
              </a:rPr>
              <a:t>… that make the tools of our daily lives better, </a:t>
            </a:r>
            <a:r>
              <a:rPr lang="en-US" b="1" dirty="0" smtClean="0">
                <a:solidFill>
                  <a:schemeClr val="accent5">
                    <a:lumMod val="50000"/>
                  </a:schemeClr>
                </a:solidFill>
              </a:rPr>
              <a:t> </a:t>
            </a:r>
            <a:r>
              <a:rPr lang="en-US" dirty="0" smtClean="0">
                <a:solidFill>
                  <a:schemeClr val="accent5">
                    <a:lumMod val="50000"/>
                  </a:schemeClr>
                </a:solidFill>
              </a:rPr>
              <a:t>…</a:t>
            </a:r>
            <a:endParaRPr lang="en-US" dirty="0">
              <a:solidFill>
                <a:schemeClr val="accent5">
                  <a:lumMod val="50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472082842"/>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203200" y="2693988"/>
            <a:ext cx="11785600" cy="1470025"/>
          </a:xfrm>
        </p:spPr>
        <p:txBody>
          <a:bodyPr/>
          <a:lstStyle/>
          <a:p>
            <a:pPr algn="ctr"/>
            <a:r>
              <a:rPr lang="en-US" dirty="0" smtClean="0">
                <a:solidFill>
                  <a:schemeClr val="accent5">
                    <a:lumMod val="50000"/>
                  </a:schemeClr>
                </a:solidFill>
              </a:rPr>
              <a:t>… safer, more reliable, more efficient, …</a:t>
            </a:r>
            <a:endParaRPr lang="en-US" dirty="0">
              <a:solidFill>
                <a:schemeClr val="accent5">
                  <a:lumMod val="50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5400000">
            <a:off x="4465320" y="-7662022"/>
            <a:ext cx="2930430" cy="14316894"/>
          </a:xfrm>
          <a:prstGeom prst="rect">
            <a:avLst/>
          </a:prstGeom>
          <a:gradFill>
            <a:gsLst>
              <a:gs pos="0">
                <a:schemeClr val="bg1">
                  <a:lumMod val="95000"/>
                  <a:alpha val="0"/>
                </a:schemeClr>
              </a:gs>
              <a:gs pos="100000">
                <a:schemeClr val="bg1"/>
              </a:gs>
            </a:gsLst>
            <a:lin ang="5400000" scaled="0"/>
          </a:gradFill>
          <a:effectLst>
            <a:softEdge rad="635000"/>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16280" y="5896361"/>
            <a:ext cx="13624559" cy="2638697"/>
          </a:xfrm>
          <a:prstGeom prst="rect">
            <a:avLst/>
          </a:prstGeom>
          <a:effectLst>
            <a:softEdge rad="876300"/>
          </a:effectLst>
        </p:spPr>
      </p:pic>
    </p:spTree>
    <p:extLst>
      <p:ext uri="{BB962C8B-B14F-4D97-AF65-F5344CB8AC3E}">
        <p14:creationId xmlns:p14="http://schemas.microsoft.com/office/powerpoint/2010/main" val="955665041"/>
      </p:ext>
    </p:extLst>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26125"/>
            <a:ext cx="12191999" cy="6910252"/>
          </a:xfrm>
          <a:prstGeom prst="rect">
            <a:avLst/>
          </a:prstGeom>
        </p:spPr>
      </p:pic>
      <p:sp>
        <p:nvSpPr>
          <p:cNvPr id="4" name="Title 3"/>
          <p:cNvSpPr>
            <a:spLocks noGrp="1"/>
          </p:cNvSpPr>
          <p:nvPr>
            <p:ph type="ctrTitle"/>
          </p:nvPr>
        </p:nvSpPr>
        <p:spPr>
          <a:xfrm>
            <a:off x="203200" y="2693988"/>
            <a:ext cx="10116457" cy="1470025"/>
          </a:xfrm>
        </p:spPr>
        <p:txBody>
          <a:bodyPr>
            <a:normAutofit/>
          </a:bodyPr>
          <a:lstStyle/>
          <a:p>
            <a:pPr algn="ctr"/>
            <a:r>
              <a:rPr lang="en-US" sz="6600" dirty="0" smtClean="0">
                <a:solidFill>
                  <a:schemeClr val="bg1"/>
                </a:solidFill>
                <a:latin typeface="+mn-lt"/>
              </a:rPr>
              <a:t>… and more fun.  </a:t>
            </a:r>
            <a:endParaRPr lang="en-US" sz="6600" dirty="0">
              <a:solidFill>
                <a:schemeClr val="bg1"/>
              </a:solidFill>
              <a:latin typeface="+mn-lt"/>
            </a:endParaRPr>
          </a:p>
        </p:txBody>
      </p:sp>
    </p:spTree>
    <p:extLst>
      <p:ext uri="{BB962C8B-B14F-4D97-AF65-F5344CB8AC3E}">
        <p14:creationId xmlns:p14="http://schemas.microsoft.com/office/powerpoint/2010/main" val="13645953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smtClean="0"/>
              <a:t> is </a:t>
            </a:r>
            <a:r>
              <a:rPr lang="en-US" dirty="0" smtClean="0"/>
              <a:t>Hot. Here’s One Reason.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32" y="1478804"/>
            <a:ext cx="10860797" cy="4509992"/>
          </a:xfrm>
          <a:prstGeom prst="rect">
            <a:avLst/>
          </a:prstGeom>
        </p:spPr>
      </p:pic>
      <p:sp>
        <p:nvSpPr>
          <p:cNvPr id="5" name="Rectangle 4"/>
          <p:cNvSpPr/>
          <p:nvPr/>
        </p:nvSpPr>
        <p:spPr>
          <a:xfrm>
            <a:off x="609600" y="6596390"/>
            <a:ext cx="13067318" cy="523220"/>
          </a:xfrm>
          <a:prstGeom prst="rect">
            <a:avLst/>
          </a:prstGeom>
        </p:spPr>
        <p:txBody>
          <a:bodyPr>
            <a:spAutoFit/>
          </a:bodyPr>
          <a:lstStyle/>
          <a:p>
            <a:r>
              <a:rPr lang="en-US" sz="1400" dirty="0"/>
              <a:t>http://gigaom.com/2013/03/13/2013-the-year-mobile-data-revenue-will-eclipse-voice-in-the-us/screen-shot-2013-03-13-at-12-10-41-pm/</a:t>
            </a:r>
          </a:p>
        </p:txBody>
      </p:sp>
    </p:spTree>
    <p:extLst>
      <p:ext uri="{BB962C8B-B14F-4D97-AF65-F5344CB8AC3E}">
        <p14:creationId xmlns:p14="http://schemas.microsoft.com/office/powerpoint/2010/main" val="593770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icroso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013-09-24 Industrie 4.0 und Smart Produc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icrosoft">
      <a:majorFont>
        <a:latin typeface="Segoe Light"/>
        <a:ea typeface=""/>
        <a:cs typeface=""/>
      </a:majorFont>
      <a:minorFont>
        <a:latin typeface="Sego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Light"/>
        <a:ea typeface=""/>
        <a:cs typeface=""/>
      </a:majorFont>
      <a:minorFont>
        <a:latin typeface="Sego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a:majorFont>
        <a:latin typeface="Segoe Light"/>
        <a:ea typeface=""/>
        <a:cs typeface=""/>
      </a:majorFont>
      <a:minorFont>
        <a:latin typeface="Segoe"/>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2540</Words>
  <Application>Microsoft Office PowerPoint</Application>
  <PresentationFormat>Widescreen</PresentationFormat>
  <Paragraphs>698</Paragraphs>
  <Slides>56</Slides>
  <Notes>6</Notes>
  <HiddenSlides>0</HiddenSlides>
  <MMClips>0</MMClips>
  <ScaleCrop>false</ScaleCrop>
  <HeadingPairs>
    <vt:vector size="6" baseType="variant">
      <vt:variant>
        <vt:lpstr>Fonts Used</vt:lpstr>
      </vt:variant>
      <vt:variant>
        <vt:i4>7</vt:i4>
      </vt:variant>
      <vt:variant>
        <vt:lpstr>Theme</vt:lpstr>
      </vt:variant>
      <vt:variant>
        <vt:i4>12</vt:i4>
      </vt:variant>
      <vt:variant>
        <vt:lpstr>Slide Titles</vt:lpstr>
      </vt:variant>
      <vt:variant>
        <vt:i4>56</vt:i4>
      </vt:variant>
    </vt:vector>
  </HeadingPairs>
  <TitlesOfParts>
    <vt:vector size="75" baseType="lpstr">
      <vt:lpstr>Arial</vt:lpstr>
      <vt:lpstr>Calibri</vt:lpstr>
      <vt:lpstr>Segoe</vt:lpstr>
      <vt:lpstr>Segoe UI</vt:lpstr>
      <vt:lpstr>Segoe UI Emoji</vt:lpstr>
      <vt:lpstr>Segoe UI Light</vt:lpstr>
      <vt:lpstr>Wingdings</vt:lpstr>
      <vt:lpstr>Office Theme</vt:lpstr>
      <vt:lpstr>1_Office Theme</vt:lpstr>
      <vt:lpstr>Custom Design</vt:lpstr>
      <vt:lpstr>2_Office Theme</vt:lpstr>
      <vt:lpstr>3_Office Theme</vt:lpstr>
      <vt:lpstr>4_Office Theme</vt:lpstr>
      <vt:lpstr>1_Custom Design</vt:lpstr>
      <vt:lpstr>5_Office Theme</vt:lpstr>
      <vt:lpstr>6_Office Theme</vt:lpstr>
      <vt:lpstr>7_Office Theme</vt:lpstr>
      <vt:lpstr>2013-09-24 Industrie 4.0 und Smart Products</vt:lpstr>
      <vt:lpstr>2_Custom Design</vt:lpstr>
      <vt:lpstr>Smart Products. IoT. M2M. Do I Care?</vt:lpstr>
      <vt:lpstr>The “Internet Of Things” …</vt:lpstr>
      <vt:lpstr>… is neither really about “Things” …</vt:lpstr>
      <vt:lpstr>… nor really about “The Internet”, …</vt:lpstr>
      <vt:lpstr>… it’s about creating systems …</vt:lpstr>
      <vt:lpstr>… that make the tools of our daily lives better,  …</vt:lpstr>
      <vt:lpstr>… safer, more reliable, more efficient, …</vt:lpstr>
      <vt:lpstr>… and more fun.  </vt:lpstr>
      <vt:lpstr>IoT is Hot. Here’s One Reason.</vt:lpstr>
      <vt:lpstr>Smart Products</vt:lpstr>
      <vt:lpstr>Minimal Wait </vt:lpstr>
      <vt:lpstr>Ad-Hoc Stop</vt:lpstr>
      <vt:lpstr>Traffic Alert!</vt:lpstr>
      <vt:lpstr>E-Charging Preventive Repairs</vt:lpstr>
      <vt:lpstr>Smart Mobility</vt:lpstr>
      <vt:lpstr>Smart Grid</vt:lpstr>
      <vt:lpstr>“Internet of Things”</vt:lpstr>
      <vt:lpstr>Enabling Smarter Products: M2M</vt:lpstr>
      <vt:lpstr>M2M Information Exchange Patterns</vt:lpstr>
      <vt:lpstr>Real-time Analysis</vt:lpstr>
      <vt:lpstr>Data-At-Rest Analysis</vt:lpstr>
      <vt:lpstr>Command/Control</vt:lpstr>
      <vt:lpstr>Communication</vt:lpstr>
      <vt:lpstr>Connectivity</vt:lpstr>
      <vt:lpstr>IPv6</vt:lpstr>
      <vt:lpstr>VPN</vt:lpstr>
      <vt:lpstr>Actively listening network devices must be able to defend themselves</vt:lpstr>
      <vt:lpstr>Service Assisted Connectivity</vt:lpstr>
      <vt:lpstr>The Scalability Challenge</vt:lpstr>
      <vt:lpstr>Web Scale – Millions of Users!</vt:lpstr>
      <vt:lpstr>App Scale – Millions of Users!</vt:lpstr>
      <vt:lpstr>M2M/IoT – Millions of Devices</vt:lpstr>
      <vt:lpstr>Device Capabilities</vt:lpstr>
      <vt:lpstr>Scenario Architecture – Connected Car </vt:lpstr>
      <vt:lpstr>Seamless Navigation</vt:lpstr>
      <vt:lpstr>KRONES AG – Connected Operations Showcase</vt:lpstr>
      <vt:lpstr>Scenario Architecture</vt:lpstr>
      <vt:lpstr>Scenario-Enabling Technologies</vt:lpstr>
      <vt:lpstr>Data Storage, Analysis, and Machine Learning</vt:lpstr>
      <vt:lpstr>Agent-Based Computing</vt:lpstr>
      <vt:lpstr>Service Assisted Communication</vt:lpstr>
      <vt:lpstr>Federated Identity and Access Control</vt:lpstr>
      <vt:lpstr>Windows Azure </vt:lpstr>
      <vt:lpstr>Windows Azure as IOT Platform</vt:lpstr>
      <vt:lpstr>Windows Azure Platform Mapping</vt:lpstr>
      <vt:lpstr>OT/IT Convergence</vt:lpstr>
      <vt:lpstr>Operational Technology </vt:lpstr>
      <vt:lpstr>Information Technology</vt:lpstr>
      <vt:lpstr>Operational and Information Technology Convergence</vt:lpstr>
      <vt:lpstr>PowerPoint Presentation</vt:lpstr>
      <vt:lpstr>Why Cloud? Higher Scale, Lower Risk.</vt:lpstr>
      <vt:lpstr>Public and Private Cloud Economics</vt:lpstr>
      <vt:lpstr>Global Footprint</vt:lpstr>
      <vt:lpstr>Partnership Model</vt:lpstr>
      <vt:lpstr>More? More!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2013-09-19T07:09:12Z</dcterms:created>
  <dcterms:modified xsi:type="dcterms:W3CDTF">2014-03-20T17:58:28Z</dcterms:modified>
</cp:coreProperties>
</file>